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76" r:id="rId3"/>
    <p:sldId id="275" r:id="rId4"/>
    <p:sldId id="258" r:id="rId5"/>
    <p:sldId id="277" r:id="rId6"/>
    <p:sldId id="278" r:id="rId7"/>
    <p:sldId id="260" r:id="rId8"/>
    <p:sldId id="261" r:id="rId9"/>
    <p:sldId id="279" r:id="rId10"/>
    <p:sldId id="262" r:id="rId11"/>
    <p:sldId id="280" r:id="rId12"/>
    <p:sldId id="263" r:id="rId13"/>
    <p:sldId id="264" r:id="rId14"/>
    <p:sldId id="265" r:id="rId15"/>
    <p:sldId id="266" r:id="rId16"/>
    <p:sldId id="281" r:id="rId17"/>
    <p:sldId id="269" r:id="rId18"/>
    <p:sldId id="267" r:id="rId19"/>
    <p:sldId id="268" r:id="rId20"/>
    <p:sldId id="270" r:id="rId21"/>
    <p:sldId id="271" r:id="rId22"/>
    <p:sldId id="272" r:id="rId23"/>
    <p:sldId id="273" r:id="rId24"/>
    <p:sldId id="274" r:id="rId25"/>
    <p:sldId id="282" r:id="rId26"/>
    <p:sldId id="286" r:id="rId27"/>
    <p:sldId id="285" r:id="rId28"/>
    <p:sldId id="284" r:id="rId29"/>
    <p:sldId id="283" r:id="rId30"/>
    <p:sldId id="28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1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CE0434-9CB4-4558-86C2-1D6E1CCA0783}" type="datetimeFigureOut">
              <a:rPr lang="en-PH" smtClean="0"/>
              <a:pPr/>
              <a:t>01/09/2021</a:t>
            </a:fld>
            <a:endParaRPr lang="en-P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3581EB-A85D-4F11-8279-07EB305967DD}" type="slidenum">
              <a:rPr lang="en-PH" smtClean="0"/>
              <a:pPr/>
              <a:t>‹#›</a:t>
            </a:fld>
            <a:endParaRPr lang="en-PH"/>
          </a:p>
        </p:txBody>
      </p:sp>
    </p:spTree>
    <p:extLst>
      <p:ext uri="{BB962C8B-B14F-4D97-AF65-F5344CB8AC3E}">
        <p14:creationId xmlns:p14="http://schemas.microsoft.com/office/powerpoint/2010/main" val="144599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PH" dirty="0"/>
          </a:p>
        </p:txBody>
      </p:sp>
      <p:sp>
        <p:nvSpPr>
          <p:cNvPr id="4" name="Slide Number Placeholder 3"/>
          <p:cNvSpPr>
            <a:spLocks noGrp="1"/>
          </p:cNvSpPr>
          <p:nvPr>
            <p:ph type="sldNum" sz="quarter" idx="10"/>
          </p:nvPr>
        </p:nvSpPr>
        <p:spPr/>
        <p:txBody>
          <a:bodyPr/>
          <a:lstStyle/>
          <a:p>
            <a:fld id="{593581EB-A85D-4F11-8279-07EB305967DD}" type="slidenum">
              <a:rPr lang="en-PH" smtClean="0"/>
              <a:pPr/>
              <a:t>12</a:t>
            </a:fld>
            <a:endParaRPr lang="en-P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PH" dirty="0"/>
          </a:p>
        </p:txBody>
      </p:sp>
      <p:sp>
        <p:nvSpPr>
          <p:cNvPr id="4" name="Slide Number Placeholder 3"/>
          <p:cNvSpPr>
            <a:spLocks noGrp="1"/>
          </p:cNvSpPr>
          <p:nvPr>
            <p:ph type="sldNum" sz="quarter" idx="10"/>
          </p:nvPr>
        </p:nvSpPr>
        <p:spPr/>
        <p:txBody>
          <a:bodyPr/>
          <a:lstStyle/>
          <a:p>
            <a:fld id="{593581EB-A85D-4F11-8279-07EB305967DD}" type="slidenum">
              <a:rPr lang="en-PH" smtClean="0"/>
              <a:pPr/>
              <a:t>23</a:t>
            </a:fld>
            <a:endParaRPr lang="en-P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PH"/>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PH"/>
          </a:p>
        </p:txBody>
      </p:sp>
      <p:sp>
        <p:nvSpPr>
          <p:cNvPr id="4" name="Date Placeholder 3"/>
          <p:cNvSpPr>
            <a:spLocks noGrp="1"/>
          </p:cNvSpPr>
          <p:nvPr>
            <p:ph type="dt" sz="half" idx="10"/>
          </p:nvPr>
        </p:nvSpPr>
        <p:spPr/>
        <p:txBody>
          <a:bodyPr/>
          <a:lstStyle/>
          <a:p>
            <a:fld id="{47C9B81F-C347-4BEF-BFDF-29C42F48304A}"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P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Date Placeholder 3"/>
          <p:cNvSpPr>
            <a:spLocks noGrp="1"/>
          </p:cNvSpPr>
          <p:nvPr>
            <p:ph type="dt" sz="half" idx="10"/>
          </p:nvPr>
        </p:nvSpPr>
        <p:spPr/>
        <p:txBody>
          <a:bodyPr/>
          <a:lstStyle/>
          <a:p>
            <a:fld id="{47C9B81F-C347-4BEF-BFDF-29C42F48304A}"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P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Date Placeholder 3"/>
          <p:cNvSpPr>
            <a:spLocks noGrp="1"/>
          </p:cNvSpPr>
          <p:nvPr>
            <p:ph type="dt" sz="half" idx="10"/>
          </p:nvPr>
        </p:nvSpPr>
        <p:spPr/>
        <p:txBody>
          <a:bodyPr/>
          <a:lstStyle/>
          <a:p>
            <a:fld id="{47C9B81F-C347-4BEF-BFDF-29C42F48304A}"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PH"/>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Date Placeholder 3"/>
          <p:cNvSpPr>
            <a:spLocks noGrp="1"/>
          </p:cNvSpPr>
          <p:nvPr>
            <p:ph type="dt" sz="half" idx="10"/>
          </p:nvPr>
        </p:nvSpPr>
        <p:spPr/>
        <p:txBody>
          <a:bodyPr/>
          <a:lstStyle/>
          <a:p>
            <a:fld id="{47C9B81F-C347-4BEF-BFDF-29C42F48304A}"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P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PH"/>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5" name="Date Placeholder 4"/>
          <p:cNvSpPr>
            <a:spLocks noGrp="1"/>
          </p:cNvSpPr>
          <p:nvPr>
            <p:ph type="dt" sz="half" idx="10"/>
          </p:nvPr>
        </p:nvSpPr>
        <p:spPr/>
        <p:txBody>
          <a:bodyPr/>
          <a:lstStyle/>
          <a:p>
            <a:fld id="{47C9B81F-C347-4BEF-BFDF-29C42F48304A}"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P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7" name="Date Placeholder 6"/>
          <p:cNvSpPr>
            <a:spLocks noGrp="1"/>
          </p:cNvSpPr>
          <p:nvPr>
            <p:ph type="dt" sz="half" idx="10"/>
          </p:nvPr>
        </p:nvSpPr>
        <p:spPr/>
        <p:txBody>
          <a:bodyPr/>
          <a:lstStyle/>
          <a:p>
            <a:fld id="{47C9B81F-C347-4BEF-BFDF-29C42F48304A}" type="datetimeFigureOut">
              <a:rPr lang="en-US" smtClean="0"/>
              <a:pPr/>
              <a:t>9/1/2021</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PH"/>
          </a:p>
        </p:txBody>
      </p:sp>
      <p:sp>
        <p:nvSpPr>
          <p:cNvPr id="3" name="Date Placeholder 2"/>
          <p:cNvSpPr>
            <a:spLocks noGrp="1"/>
          </p:cNvSpPr>
          <p:nvPr>
            <p:ph type="dt" sz="half" idx="10"/>
          </p:nvPr>
        </p:nvSpPr>
        <p:spPr/>
        <p:txBody>
          <a:bodyPr/>
          <a:lstStyle/>
          <a:p>
            <a:fld id="{47C9B81F-C347-4BEF-BFDF-29C42F48304A}" type="datetimeFigureOut">
              <a:rPr lang="en-US" smtClean="0"/>
              <a:pPr/>
              <a:t>9/1/2021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9/1/2021</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P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P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PH"/>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C9B81F-C347-4BEF-BFDF-29C42F48304A}" type="datetimeFigureOut">
              <a:rPr lang="en-US" smtClean="0"/>
              <a:pPr/>
              <a:t>9/1/2021</a:t>
            </a:fld>
            <a:endParaRPr lang="en-US" dirty="0">
              <a:solidFill>
                <a:schemeClr val="tx2">
                  <a:shade val="90000"/>
                </a:scheme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PH" b="1" u="sng" dirty="0">
                <a:effectLst>
                  <a:outerShdw blurRad="38100" dist="38100" dir="2700000" algn="tl">
                    <a:srgbClr val="000000">
                      <a:alpha val="43137"/>
                    </a:srgbClr>
                  </a:outerShdw>
                </a:effectLst>
              </a:rPr>
              <a:t>THE SIX RULING PRINCE OF DARKNESS IN THE PHILIPPINES</a:t>
            </a:r>
          </a:p>
        </p:txBody>
      </p:sp>
      <p:sp>
        <p:nvSpPr>
          <p:cNvPr id="3" name="Subtitle 2"/>
          <p:cNvSpPr>
            <a:spLocks noGrp="1"/>
          </p:cNvSpPr>
          <p:nvPr>
            <p:ph type="subTitle" idx="1"/>
          </p:nvPr>
        </p:nvSpPr>
        <p:spPr/>
        <p:txBody>
          <a:bodyPr>
            <a:normAutofit lnSpcReduction="10000"/>
          </a:bodyPr>
          <a:lstStyle/>
          <a:p>
            <a:r>
              <a:rPr lang="en-PH" sz="4000" b="1" dirty="0">
                <a:solidFill>
                  <a:schemeClr val="tx1"/>
                </a:solidFill>
                <a:effectLst>
                  <a:outerShdw blurRad="38100" dist="38100" dir="2700000" algn="tl">
                    <a:srgbClr val="000000">
                      <a:alpha val="43137"/>
                    </a:srgbClr>
                  </a:outerShdw>
                </a:effectLst>
              </a:rPr>
              <a:t>ACCORDING TO THE SCRIPTURE, IN THE BOOK OF EPHESIANS 6:10-18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fontScale="90000"/>
          </a:bodyPr>
          <a:lstStyle/>
          <a:p>
            <a:br>
              <a:rPr lang="en-PH" b="1" dirty="0">
                <a:effectLst>
                  <a:outerShdw blurRad="38100" dist="38100" dir="2700000" algn="tl">
                    <a:srgbClr val="000000">
                      <a:alpha val="43137"/>
                    </a:srgbClr>
                  </a:outerShdw>
                </a:effectLst>
              </a:rPr>
            </a:br>
            <a:r>
              <a:rPr lang="en-PH" b="1" dirty="0">
                <a:effectLst>
                  <a:outerShdw blurRad="38100" dist="38100" dir="2700000" algn="tl">
                    <a:srgbClr val="000000">
                      <a:alpha val="43137"/>
                    </a:srgbClr>
                  </a:outerShdw>
                </a:effectLst>
              </a:rPr>
              <a:t>Daniel 10:20</a:t>
            </a:r>
            <a:br>
              <a:rPr lang="en-PH" b="1" dirty="0">
                <a:effectLst>
                  <a:outerShdw blurRad="38100" dist="38100" dir="2700000" algn="tl">
                    <a:srgbClr val="000000">
                      <a:alpha val="43137"/>
                    </a:srgbClr>
                  </a:outerShdw>
                </a:effectLst>
              </a:rPr>
            </a:br>
            <a:endParaRPr lang="en-PH" dirty="0"/>
          </a:p>
        </p:txBody>
      </p:sp>
      <p:sp>
        <p:nvSpPr>
          <p:cNvPr id="3" name="Content Placeholder 2"/>
          <p:cNvSpPr>
            <a:spLocks noGrp="1"/>
          </p:cNvSpPr>
          <p:nvPr>
            <p:ph idx="1"/>
          </p:nvPr>
        </p:nvSpPr>
        <p:spPr>
          <a:xfrm>
            <a:off x="381000" y="1219200"/>
            <a:ext cx="8382000" cy="5029200"/>
          </a:xfrm>
        </p:spPr>
        <p:txBody>
          <a:bodyPr>
            <a:normAutofit/>
          </a:bodyPr>
          <a:lstStyle/>
          <a:p>
            <a:r>
              <a:rPr lang="en-PH" sz="4000" b="1" dirty="0">
                <a:effectLst>
                  <a:outerShdw blurRad="38100" dist="38100" dir="2700000" algn="tl">
                    <a:srgbClr val="000000">
                      <a:alpha val="43137"/>
                    </a:srgbClr>
                  </a:outerShdw>
                </a:effectLst>
              </a:rPr>
              <a:t>Then he said, "Do you understand why I came to you? But I shall now return to fight against the </a:t>
            </a:r>
            <a:r>
              <a:rPr lang="en-PH" sz="4000" b="1" u="sng" dirty="0">
                <a:effectLst>
                  <a:outerShdw blurRad="38100" dist="38100" dir="2700000" algn="tl">
                    <a:srgbClr val="000000">
                      <a:alpha val="43137"/>
                    </a:srgbClr>
                  </a:outerShdw>
                </a:effectLst>
              </a:rPr>
              <a:t>prince of Persia</a:t>
            </a:r>
            <a:r>
              <a:rPr lang="en-PH" sz="4000" b="1" dirty="0">
                <a:effectLst>
                  <a:outerShdw blurRad="38100" dist="38100" dir="2700000" algn="tl">
                    <a:srgbClr val="000000">
                      <a:alpha val="43137"/>
                    </a:srgbClr>
                  </a:outerShdw>
                </a:effectLst>
              </a:rPr>
              <a:t>; so I am going forth, and behold, the </a:t>
            </a:r>
            <a:r>
              <a:rPr lang="en-PH" sz="4000" b="1" u="sng" dirty="0">
                <a:effectLst>
                  <a:outerShdw blurRad="38100" dist="38100" dir="2700000" algn="tl">
                    <a:srgbClr val="000000">
                      <a:alpha val="43137"/>
                    </a:srgbClr>
                  </a:outerShdw>
                </a:effectLst>
              </a:rPr>
              <a:t>prince of Greece is about to come</a:t>
            </a:r>
            <a:r>
              <a:rPr lang="en-PH" sz="4000" b="1" dirty="0">
                <a:effectLst>
                  <a:outerShdw blurRad="38100" dist="38100" dir="2700000" algn="tl">
                    <a:srgbClr val="000000">
                      <a:alpha val="43137"/>
                    </a:srgbClr>
                  </a:outerShdw>
                </a:effectLst>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ffectLst>
                  <a:outerShdw blurRad="38100" dist="38100" dir="2700000" algn="tl">
                    <a:srgbClr val="000000">
                      <a:alpha val="43137"/>
                    </a:srgbClr>
                  </a:outerShdw>
                </a:effectLst>
              </a:rPr>
              <a:t>DANIEL 10:21</a:t>
            </a:r>
          </a:p>
        </p:txBody>
      </p:sp>
      <p:sp>
        <p:nvSpPr>
          <p:cNvPr id="3" name="Content Placeholder 2"/>
          <p:cNvSpPr>
            <a:spLocks noGrp="1"/>
          </p:cNvSpPr>
          <p:nvPr>
            <p:ph idx="1"/>
          </p:nvPr>
        </p:nvSpPr>
        <p:spPr/>
        <p:txBody>
          <a:bodyPr>
            <a:normAutofit/>
          </a:bodyPr>
          <a:lstStyle/>
          <a:p>
            <a:pPr algn="ctr"/>
            <a:r>
              <a:rPr lang="en-US" sz="4000" b="1" dirty="0">
                <a:effectLst>
                  <a:outerShdw blurRad="38100" dist="38100" dir="2700000" algn="tl">
                    <a:srgbClr val="000000">
                      <a:alpha val="43137"/>
                    </a:srgbClr>
                  </a:outerShdw>
                </a:effectLst>
              </a:rPr>
              <a:t>"However, I will tell you what is inscribed in the writing of truth Yet there is no one who stands firmly with me against these forces except Michael your prince.” </a:t>
            </a:r>
          </a:p>
        </p:txBody>
      </p:sp>
    </p:spTree>
    <p:extLst>
      <p:ext uri="{BB962C8B-B14F-4D97-AF65-F5344CB8AC3E}">
        <p14:creationId xmlns:p14="http://schemas.microsoft.com/office/powerpoint/2010/main" val="1903065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b="1" dirty="0">
                <a:effectLst>
                  <a:outerShdw blurRad="38100" dist="38100" dir="2700000" algn="tl">
                    <a:srgbClr val="000000">
                      <a:alpha val="43137"/>
                    </a:srgbClr>
                  </a:outerShdw>
                </a:effectLst>
              </a:rPr>
              <a:t>B.</a:t>
            </a:r>
            <a:r>
              <a:rPr lang="en-PH" b="1" dirty="0"/>
              <a:t> </a:t>
            </a:r>
            <a:r>
              <a:rPr lang="en-PH" b="1" dirty="0">
                <a:effectLst>
                  <a:outerShdw blurRad="38100" dist="38100" dir="2700000" algn="tl">
                    <a:srgbClr val="000000">
                      <a:alpha val="43137"/>
                    </a:srgbClr>
                  </a:outerShdw>
                </a:effectLst>
              </a:rPr>
              <a:t>ACCORDING TO EPHESIANS 6:12 </a:t>
            </a:r>
            <a:endParaRPr lang="en-PH" b="1" dirty="0"/>
          </a:p>
        </p:txBody>
      </p:sp>
      <p:sp>
        <p:nvSpPr>
          <p:cNvPr id="3" name="Content Placeholder 2"/>
          <p:cNvSpPr>
            <a:spLocks noGrp="1"/>
          </p:cNvSpPr>
          <p:nvPr>
            <p:ph idx="1"/>
          </p:nvPr>
        </p:nvSpPr>
        <p:spPr>
          <a:xfrm>
            <a:off x="457200" y="990600"/>
            <a:ext cx="8229600" cy="5486400"/>
          </a:xfrm>
        </p:spPr>
        <p:txBody>
          <a:bodyPr/>
          <a:lstStyle/>
          <a:p>
            <a:pPr>
              <a:buNone/>
            </a:pPr>
            <a:r>
              <a:rPr lang="en-PH" b="1" dirty="0">
                <a:effectLst>
                  <a:outerShdw blurRad="38100" dist="38100" dir="2700000" algn="tl">
                    <a:srgbClr val="000000">
                      <a:alpha val="43137"/>
                    </a:srgbClr>
                  </a:outerShdw>
                </a:effectLst>
              </a:rPr>
              <a:t> </a:t>
            </a:r>
          </a:p>
          <a:p>
            <a:pPr algn="ctr"/>
            <a:r>
              <a:rPr lang="en-PH" sz="4000" b="1" dirty="0">
                <a:effectLst>
                  <a:outerShdw blurRad="38100" dist="38100" dir="2700000" algn="tl">
                    <a:srgbClr val="000000">
                      <a:alpha val="43137"/>
                    </a:srgbClr>
                  </a:outerShdw>
                </a:effectLst>
              </a:rPr>
              <a:t>“For we do not wrestle against flesh and blood, but against principalities, against powers, against the rulers of the darkness of this age, against spiritual </a:t>
            </a:r>
            <a:r>
              <a:rPr lang="en-PH" sz="4000" b="1" i="1" dirty="0">
                <a:effectLst>
                  <a:outerShdw blurRad="38100" dist="38100" dir="2700000" algn="tl">
                    <a:srgbClr val="000000">
                      <a:alpha val="43137"/>
                    </a:srgbClr>
                  </a:outerShdw>
                </a:effectLst>
              </a:rPr>
              <a:t>hosts of wickedness in the heavenly places.”</a:t>
            </a:r>
          </a:p>
          <a:p>
            <a:endParaRPr lang="en-PH" sz="4000" b="1" dirty="0">
              <a:effectLst>
                <a:outerShdw blurRad="38100" dist="38100" dir="2700000" algn="tl">
                  <a:srgbClr val="000000">
                    <a:alpha val="43137"/>
                  </a:srgbClr>
                </a:outerShdw>
              </a:effectLst>
            </a:endParaRPr>
          </a:p>
          <a:p>
            <a:endParaRPr lang="en-PH" b="1" dirty="0">
              <a:effectLst>
                <a:outerShdw blurRad="38100" dist="38100" dir="2700000" algn="tl">
                  <a:srgbClr val="000000">
                    <a:alpha val="43137"/>
                  </a:srgbClr>
                </a:outerShdw>
              </a:effectLst>
            </a:endParaRPr>
          </a:p>
          <a:p>
            <a:endParaRPr lang="en-PH"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PH" b="1" dirty="0">
                <a:effectLst>
                  <a:outerShdw blurRad="38100" dist="38100" dir="2700000" algn="tl">
                    <a:srgbClr val="000000">
                      <a:alpha val="43137"/>
                    </a:srgbClr>
                  </a:outerShdw>
                </a:effectLst>
              </a:rPr>
              <a:t>II. WHY SATAN WITH HIS COHORTS WANTS TO RULE THIS WORLD?</a:t>
            </a:r>
          </a:p>
        </p:txBody>
      </p:sp>
      <p:sp>
        <p:nvSpPr>
          <p:cNvPr id="3" name="Content Placeholder 2"/>
          <p:cNvSpPr>
            <a:spLocks noGrp="1"/>
          </p:cNvSpPr>
          <p:nvPr>
            <p:ph idx="1"/>
          </p:nvPr>
        </p:nvSpPr>
        <p:spPr>
          <a:xfrm>
            <a:off x="381000" y="1600200"/>
            <a:ext cx="8458200" cy="5029200"/>
          </a:xfrm>
        </p:spPr>
        <p:txBody>
          <a:bodyPr>
            <a:normAutofit/>
          </a:bodyPr>
          <a:lstStyle/>
          <a:p>
            <a:pPr algn="ctr"/>
            <a:r>
              <a:rPr lang="en-PH" sz="3600" b="1" dirty="0">
                <a:effectLst>
                  <a:outerShdw blurRad="38100" dist="38100" dir="2700000" algn="tl">
                    <a:srgbClr val="000000">
                      <a:alpha val="43137"/>
                    </a:srgbClr>
                  </a:outerShdw>
                </a:effectLst>
              </a:rPr>
              <a:t>A. SATANIC FORCES WANTS TO CONTROL AND DESTROY ALL MANKIND.</a:t>
            </a:r>
          </a:p>
          <a:p>
            <a:r>
              <a:rPr lang="en-PH" sz="3600" b="1" dirty="0">
                <a:effectLst>
                  <a:outerShdw blurRad="38100" dist="38100" dir="2700000" algn="tl">
                    <a:srgbClr val="000000">
                      <a:alpha val="43137"/>
                    </a:srgbClr>
                  </a:outerShdw>
                </a:effectLst>
              </a:rPr>
              <a:t>1. JESUS SAID IN MATTHEW 16:23</a:t>
            </a:r>
          </a:p>
          <a:p>
            <a:r>
              <a:rPr lang="en-PH" sz="3600" b="1" dirty="0">
                <a:effectLst>
                  <a:outerShdw blurRad="38100" dist="38100" dir="2700000" algn="tl">
                    <a:srgbClr val="000000">
                      <a:alpha val="43137"/>
                    </a:srgbClr>
                  </a:outerShdw>
                </a:effectLst>
              </a:rPr>
              <a:t>“.....</a:t>
            </a:r>
            <a:r>
              <a:rPr lang="en-PH" sz="3600" dirty="0"/>
              <a:t> </a:t>
            </a:r>
            <a:r>
              <a:rPr lang="en-PH" sz="3600" b="1" dirty="0">
                <a:effectLst>
                  <a:outerShdw blurRad="38100" dist="38100" dir="2700000" algn="tl">
                    <a:srgbClr val="000000">
                      <a:alpha val="43137"/>
                    </a:srgbClr>
                  </a:outerShdw>
                </a:effectLst>
              </a:rPr>
              <a:t>Get behind Me, Satan! You are an offense to Me, for you are not mindful of the things of God, but the things of men.“</a:t>
            </a:r>
          </a:p>
          <a:p>
            <a:r>
              <a:rPr lang="en-PH" sz="3600" b="1" dirty="0">
                <a:effectLst>
                  <a:outerShdw blurRad="38100" dist="38100" dir="2700000" algn="tl">
                    <a:srgbClr val="000000">
                      <a:alpha val="43137"/>
                    </a:srgbClr>
                  </a:outerShdw>
                </a:effectLst>
              </a:rPr>
              <a:t>Why? Its because we are God’s Imagers. Created in the image and likeness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b="1" dirty="0">
                <a:effectLst>
                  <a:outerShdw blurRad="38100" dist="38100" dir="2700000" algn="tl">
                    <a:srgbClr val="000000">
                      <a:alpha val="43137"/>
                    </a:srgbClr>
                  </a:outerShdw>
                </a:effectLst>
              </a:rPr>
              <a:t>2. JESUS SAID ALSO IN JOHN 10:10</a:t>
            </a:r>
          </a:p>
        </p:txBody>
      </p:sp>
      <p:sp>
        <p:nvSpPr>
          <p:cNvPr id="3" name="Content Placeholder 2"/>
          <p:cNvSpPr>
            <a:spLocks noGrp="1"/>
          </p:cNvSpPr>
          <p:nvPr>
            <p:ph idx="1"/>
          </p:nvPr>
        </p:nvSpPr>
        <p:spPr>
          <a:xfrm>
            <a:off x="152400" y="1295400"/>
            <a:ext cx="8839200" cy="5334000"/>
          </a:xfrm>
        </p:spPr>
        <p:txBody>
          <a:bodyPr>
            <a:normAutofit/>
          </a:bodyPr>
          <a:lstStyle/>
          <a:p>
            <a:pPr algn="ctr"/>
            <a:r>
              <a:rPr lang="en-PH" sz="4000" b="1" dirty="0">
                <a:effectLst>
                  <a:outerShdw blurRad="38100" dist="38100" dir="2700000" algn="tl">
                    <a:srgbClr val="000000">
                      <a:alpha val="43137"/>
                    </a:srgbClr>
                  </a:outerShdw>
                </a:effectLst>
              </a:rPr>
              <a:t>“The thief cometh not, but for to steal, and to kill, and to destroy: I am come that they might have life, and that they might have </a:t>
            </a:r>
            <a:r>
              <a:rPr lang="en-PH" sz="4000" b="1" i="1" dirty="0">
                <a:effectLst>
                  <a:outerShdw blurRad="38100" dist="38100" dir="2700000" algn="tl">
                    <a:srgbClr val="000000">
                      <a:alpha val="43137"/>
                    </a:srgbClr>
                  </a:outerShdw>
                </a:effectLst>
              </a:rPr>
              <a:t>it more abundantly.”</a:t>
            </a:r>
          </a:p>
          <a:p>
            <a:r>
              <a:rPr lang="en-PH" sz="3600" b="1" i="1" dirty="0">
                <a:effectLst>
                  <a:outerShdw blurRad="38100" dist="38100" dir="2700000" algn="tl">
                    <a:srgbClr val="000000">
                      <a:alpha val="43137"/>
                    </a:srgbClr>
                  </a:outerShdw>
                </a:effectLst>
              </a:rPr>
              <a:t> BUT 1 JOHN 3:8b SAYS......</a:t>
            </a:r>
          </a:p>
          <a:p>
            <a:pPr algn="ctr"/>
            <a:r>
              <a:rPr lang="en-PH" sz="3600" b="1" i="1" dirty="0">
                <a:effectLst>
                  <a:outerShdw blurRad="38100" dist="38100" dir="2700000" algn="tl">
                    <a:srgbClr val="000000">
                      <a:alpha val="43137"/>
                    </a:srgbClr>
                  </a:outerShdw>
                </a:effectLst>
              </a:rPr>
              <a:t>“.....</a:t>
            </a:r>
            <a:r>
              <a:rPr lang="en-PH" sz="3600" dirty="0"/>
              <a:t> </a:t>
            </a:r>
            <a:r>
              <a:rPr lang="en-PH" sz="4000" b="1" dirty="0">
                <a:effectLst>
                  <a:outerShdw blurRad="38100" dist="38100" dir="2700000" algn="tl">
                    <a:srgbClr val="000000">
                      <a:alpha val="43137"/>
                    </a:srgbClr>
                  </a:outerShdw>
                </a:effectLst>
              </a:rPr>
              <a:t>For this purpose the Son of God was manifested, that he might destroy the works of the devil.” </a:t>
            </a:r>
          </a:p>
          <a:p>
            <a:pPr marL="0" indent="0">
              <a:buNone/>
            </a:pPr>
            <a:endParaRPr lang="en-PH" sz="3600" b="1" i="1" dirty="0">
              <a:effectLst>
                <a:outerShdw blurRad="38100" dist="38100" dir="2700000" algn="tl">
                  <a:srgbClr val="000000">
                    <a:alpha val="43137"/>
                  </a:srgbClr>
                </a:outerShdw>
              </a:effectLst>
            </a:endParaRPr>
          </a:p>
          <a:p>
            <a:endParaRPr lang="en-PH" sz="3600" b="1" dirty="0">
              <a:effectLst>
                <a:outerShdw blurRad="38100" dist="38100" dir="2700000" algn="tl">
                  <a:srgbClr val="000000">
                    <a:alpha val="43137"/>
                  </a:srgbClr>
                </a:outerShdw>
              </a:effectLst>
            </a:endParaRPr>
          </a:p>
          <a:p>
            <a:endParaRPr lang="en-PH"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PH" b="1" dirty="0">
                <a:effectLst>
                  <a:outerShdw blurRad="38100" dist="38100" dir="2700000" algn="tl">
                    <a:srgbClr val="000000">
                      <a:alpha val="43137"/>
                    </a:srgbClr>
                  </a:outerShdw>
                </a:effectLst>
              </a:rPr>
              <a:t>III. SATAN DONT WANT ALL MANKIND TO BE SAVED AND TO BE USED BY GOD.</a:t>
            </a:r>
          </a:p>
        </p:txBody>
      </p:sp>
      <p:sp>
        <p:nvSpPr>
          <p:cNvPr id="3" name="Content Placeholder 2"/>
          <p:cNvSpPr>
            <a:spLocks noGrp="1"/>
          </p:cNvSpPr>
          <p:nvPr>
            <p:ph idx="1"/>
          </p:nvPr>
        </p:nvSpPr>
        <p:spPr>
          <a:xfrm>
            <a:off x="228600" y="1600200"/>
            <a:ext cx="8686800" cy="5029200"/>
          </a:xfrm>
        </p:spPr>
        <p:txBody>
          <a:bodyPr>
            <a:normAutofit/>
          </a:bodyPr>
          <a:lstStyle/>
          <a:p>
            <a:r>
              <a:rPr lang="en-PH" sz="4000" b="1" dirty="0">
                <a:effectLst>
                  <a:outerShdw blurRad="38100" dist="38100" dir="2700000" algn="tl">
                    <a:srgbClr val="000000">
                      <a:alpha val="43137"/>
                    </a:srgbClr>
                  </a:outerShdw>
                </a:effectLst>
              </a:rPr>
              <a:t>A. HOW SATAN AND HIS COHORTS OPERATE?</a:t>
            </a:r>
          </a:p>
          <a:p>
            <a:pPr algn="ctr"/>
            <a:r>
              <a:rPr lang="en-PH" sz="4000" b="1" dirty="0">
                <a:effectLst>
                  <a:outerShdw blurRad="38100" dist="38100" dir="2700000" algn="tl">
                    <a:srgbClr val="000000">
                      <a:alpha val="43137"/>
                    </a:srgbClr>
                  </a:outerShdw>
                </a:effectLst>
              </a:rPr>
              <a:t>1. </a:t>
            </a:r>
            <a:r>
              <a:rPr lang="en-PH" sz="4000" b="1" u="sng" dirty="0">
                <a:effectLst>
                  <a:outerShdw blurRad="38100" dist="38100" dir="2700000" algn="tl">
                    <a:srgbClr val="000000">
                      <a:alpha val="43137"/>
                    </a:srgbClr>
                  </a:outerShdw>
                </a:effectLst>
              </a:rPr>
              <a:t>BY BLINDING THE MINDS OF THE PEOPLE</a:t>
            </a:r>
            <a:r>
              <a:rPr lang="en-PH" sz="4000" b="1" dirty="0">
                <a:effectLst>
                  <a:outerShdw blurRad="38100" dist="38100" dir="2700000" algn="tl">
                    <a:srgbClr val="000000">
                      <a:alpha val="43137"/>
                    </a:srgbClr>
                  </a:outerShdw>
                </a:effectLst>
              </a:rPr>
              <a:t> SO THAT THE LIGHT OF THE GOSPEL WILL NOT SHINE IN THEIR HEARTS ACCORDING TO 2 CORINTHIANS 4:4.</a:t>
            </a:r>
          </a:p>
          <a:p>
            <a:endParaRPr lang="en-PH" sz="36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ffectLst>
                  <a:outerShdw blurRad="38100" dist="38100" dir="2700000" algn="tl">
                    <a:srgbClr val="000000">
                      <a:alpha val="43137"/>
                    </a:srgbClr>
                  </a:outerShdw>
                </a:effectLst>
              </a:rPr>
              <a:t>2 CORINTHIANS 4:4</a:t>
            </a:r>
          </a:p>
        </p:txBody>
      </p:sp>
      <p:sp>
        <p:nvSpPr>
          <p:cNvPr id="3" name="Content Placeholder 2"/>
          <p:cNvSpPr>
            <a:spLocks noGrp="1"/>
          </p:cNvSpPr>
          <p:nvPr>
            <p:ph idx="1"/>
          </p:nvPr>
        </p:nvSpPr>
        <p:spPr>
          <a:xfrm>
            <a:off x="228600" y="1600200"/>
            <a:ext cx="8686800" cy="4525963"/>
          </a:xfrm>
        </p:spPr>
        <p:txBody>
          <a:bodyPr>
            <a:normAutofit/>
          </a:bodyPr>
          <a:lstStyle/>
          <a:p>
            <a:pPr marL="0" indent="0" algn="ctr">
              <a:buNone/>
            </a:pPr>
            <a:r>
              <a:rPr lang="en-US" sz="4000" b="1" dirty="0">
                <a:effectLst>
                  <a:outerShdw blurRad="38100" dist="38100" dir="2700000" algn="tl">
                    <a:srgbClr val="000000">
                      <a:alpha val="43137"/>
                    </a:srgbClr>
                  </a:outerShdw>
                </a:effectLst>
              </a:rPr>
              <a:t>“In whom the god of this world hath blinded the minds of them which believe not, lest the light of the glorious gospel of Christ, who is the image of God, should shine unto them.”</a:t>
            </a:r>
          </a:p>
          <a:p>
            <a:pPr algn="ctr"/>
            <a:endParaRPr lang="en-US" sz="4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29019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447800"/>
          </a:xfrm>
        </p:spPr>
        <p:txBody>
          <a:bodyPr>
            <a:normAutofit fontScale="90000"/>
          </a:bodyPr>
          <a:lstStyle/>
          <a:p>
            <a:r>
              <a:rPr lang="en-PH" b="1" dirty="0">
                <a:effectLst>
                  <a:outerShdw blurRad="38100" dist="38100" dir="2700000" algn="tl">
                    <a:srgbClr val="000000">
                      <a:alpha val="43137"/>
                    </a:srgbClr>
                  </a:outerShdw>
                </a:effectLst>
              </a:rPr>
              <a:t>2. BY SNATCHING (OR STEALING) THE WORD TO THE HEARERS. (ACCORDING TO LUKE 8:11-12)</a:t>
            </a:r>
            <a:br>
              <a:rPr lang="en-PH" b="1" dirty="0">
                <a:effectLst>
                  <a:outerShdw blurRad="38100" dist="38100" dir="2700000" algn="tl">
                    <a:srgbClr val="000000">
                      <a:alpha val="43137"/>
                    </a:srgbClr>
                  </a:outerShdw>
                </a:effectLst>
              </a:rPr>
            </a:br>
            <a:endParaRPr lang="en-PH"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2286000"/>
            <a:ext cx="8382000" cy="4267200"/>
          </a:xfrm>
        </p:spPr>
        <p:txBody>
          <a:bodyPr>
            <a:normAutofit lnSpcReduction="10000"/>
          </a:bodyPr>
          <a:lstStyle/>
          <a:p>
            <a:pPr algn="ctr"/>
            <a:r>
              <a:rPr lang="en-PH" sz="4000" b="1" dirty="0">
                <a:effectLst>
                  <a:outerShdw blurRad="38100" dist="38100" dir="2700000" algn="tl">
                    <a:srgbClr val="000000">
                      <a:alpha val="43137"/>
                    </a:srgbClr>
                  </a:outerShdw>
                </a:effectLst>
              </a:rPr>
              <a:t>11  Now the parable is this: The seed is the word of God. </a:t>
            </a:r>
          </a:p>
          <a:p>
            <a:r>
              <a:rPr lang="en-PH" sz="4000" b="1" dirty="0">
                <a:effectLst>
                  <a:outerShdw blurRad="38100" dist="38100" dir="2700000" algn="tl">
                    <a:srgbClr val="000000">
                      <a:alpha val="43137"/>
                    </a:srgbClr>
                  </a:outerShdw>
                </a:effectLst>
              </a:rPr>
              <a:t>12  Those by the way side are they that hear; then cometh the devil, and </a:t>
            </a:r>
            <a:r>
              <a:rPr lang="en-PH" sz="4000" b="1" dirty="0" err="1">
                <a:effectLst>
                  <a:outerShdw blurRad="38100" dist="38100" dir="2700000" algn="tl">
                    <a:srgbClr val="000000">
                      <a:alpha val="43137"/>
                    </a:srgbClr>
                  </a:outerShdw>
                </a:effectLst>
              </a:rPr>
              <a:t>taketh</a:t>
            </a:r>
            <a:r>
              <a:rPr lang="en-PH" sz="4000" b="1" dirty="0">
                <a:effectLst>
                  <a:outerShdw blurRad="38100" dist="38100" dir="2700000" algn="tl">
                    <a:srgbClr val="000000">
                      <a:alpha val="43137"/>
                    </a:srgbClr>
                  </a:outerShdw>
                </a:effectLst>
              </a:rPr>
              <a:t> away the word out of their hearts, lest they should believe and be saved. </a:t>
            </a:r>
          </a:p>
          <a:p>
            <a:endParaRPr lang="en-PH"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676400"/>
          </a:xfrm>
        </p:spPr>
        <p:txBody>
          <a:bodyPr>
            <a:noAutofit/>
          </a:bodyPr>
          <a:lstStyle/>
          <a:p>
            <a:r>
              <a:rPr lang="en-PH" sz="3800" b="1" dirty="0">
                <a:effectLst>
                  <a:outerShdw blurRad="38100" dist="38100" dir="2700000" algn="tl">
                    <a:srgbClr val="000000">
                      <a:alpha val="43137"/>
                    </a:srgbClr>
                  </a:outerShdw>
                </a:effectLst>
              </a:rPr>
              <a:t>IV. SATAN’S GREATEST NIGHTMARE IS THAT YOU MIGHT BECOME DOERS OF THE WORD, AND ESPECIALLY BE USED BY GOD.</a:t>
            </a:r>
          </a:p>
        </p:txBody>
      </p:sp>
      <p:sp>
        <p:nvSpPr>
          <p:cNvPr id="3" name="Content Placeholder 2"/>
          <p:cNvSpPr>
            <a:spLocks noGrp="1"/>
          </p:cNvSpPr>
          <p:nvPr>
            <p:ph idx="1"/>
          </p:nvPr>
        </p:nvSpPr>
        <p:spPr>
          <a:xfrm>
            <a:off x="248194" y="1828800"/>
            <a:ext cx="8591006" cy="4800600"/>
          </a:xfrm>
        </p:spPr>
        <p:txBody>
          <a:bodyPr>
            <a:normAutofit lnSpcReduction="10000"/>
          </a:bodyPr>
          <a:lstStyle/>
          <a:p>
            <a:r>
              <a:rPr lang="en-PH" sz="3600" b="1" dirty="0">
                <a:effectLst>
                  <a:outerShdw blurRad="38100" dist="38100" dir="2700000" algn="tl">
                    <a:srgbClr val="000000">
                      <a:alpha val="43137"/>
                    </a:srgbClr>
                  </a:outerShdw>
                </a:effectLst>
              </a:rPr>
              <a:t>A. HOW COME?</a:t>
            </a:r>
          </a:p>
          <a:p>
            <a:pPr algn="ctr"/>
            <a:r>
              <a:rPr lang="en-PH" sz="3600" b="1" dirty="0">
                <a:effectLst>
                  <a:outerShdw blurRad="38100" dist="38100" dir="2700000" algn="tl">
                    <a:srgbClr val="000000">
                      <a:alpha val="43137"/>
                    </a:srgbClr>
                  </a:outerShdw>
                </a:effectLst>
              </a:rPr>
              <a:t>1. BECAUSE SATAN WITH HIS COHORTS WILL BE CAST OUT BY GOD THROUGH YOU! (According to Mark 16:17-18, John 14:12-14 &amp; 1 John 4:4)</a:t>
            </a:r>
          </a:p>
          <a:p>
            <a:pPr algn="ctr"/>
            <a:r>
              <a:rPr lang="en-PH" sz="3600" b="1" dirty="0">
                <a:effectLst>
                  <a:outerShdw blurRad="38100" dist="38100" dir="2700000" algn="tl">
                    <a:srgbClr val="000000">
                      <a:alpha val="43137"/>
                    </a:srgbClr>
                  </a:outerShdw>
                </a:effectLst>
              </a:rPr>
              <a:t>2. AND YOUR TERRITORY WILL BECOME GREATER, LARGER AND WIDER IN SCOOP THROUGH PRAYER AND INTERCESSION. (According to 1 Timothy 2:1-5)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PH" b="1" u="sng" dirty="0">
                <a:effectLst>
                  <a:outerShdw blurRad="38100" dist="38100" dir="2700000" algn="tl">
                    <a:srgbClr val="000000">
                      <a:alpha val="43137"/>
                    </a:srgbClr>
                  </a:outerShdw>
                </a:effectLst>
              </a:rPr>
              <a:t>THE SIX RULING PRINCE OF DARKNESS:</a:t>
            </a:r>
          </a:p>
        </p:txBody>
      </p:sp>
      <p:sp>
        <p:nvSpPr>
          <p:cNvPr id="3" name="Content Placeholder 2"/>
          <p:cNvSpPr>
            <a:spLocks noGrp="1"/>
          </p:cNvSpPr>
          <p:nvPr>
            <p:ph idx="1"/>
          </p:nvPr>
        </p:nvSpPr>
        <p:spPr>
          <a:xfrm>
            <a:off x="152400" y="1295400"/>
            <a:ext cx="8839200" cy="5181600"/>
          </a:xfrm>
        </p:spPr>
        <p:txBody>
          <a:bodyPr>
            <a:noAutofit/>
          </a:bodyPr>
          <a:lstStyle/>
          <a:p>
            <a:r>
              <a:rPr lang="en-PH" sz="4000" b="1" dirty="0">
                <a:effectLst>
                  <a:outerShdw blurRad="38100" dist="38100" dir="2700000" algn="tl">
                    <a:srgbClr val="000000">
                      <a:alpha val="43137"/>
                    </a:srgbClr>
                  </a:outerShdw>
                </a:effectLst>
              </a:rPr>
              <a:t>1. Religious Prince</a:t>
            </a:r>
          </a:p>
          <a:p>
            <a:r>
              <a:rPr lang="en-PH" sz="4000" b="1" dirty="0">
                <a:effectLst>
                  <a:outerShdw blurRad="38100" dist="38100" dir="2700000" algn="tl">
                    <a:srgbClr val="000000">
                      <a:alpha val="43137"/>
                    </a:srgbClr>
                  </a:outerShdw>
                </a:effectLst>
              </a:rPr>
              <a:t>2. Prince of Vengeance and Bitterness.</a:t>
            </a:r>
          </a:p>
          <a:p>
            <a:r>
              <a:rPr lang="en-PH" sz="4000" b="1" dirty="0">
                <a:effectLst>
                  <a:outerShdw blurRad="38100" dist="38100" dir="2700000" algn="tl">
                    <a:srgbClr val="000000">
                      <a:alpha val="43137"/>
                    </a:srgbClr>
                  </a:outerShdw>
                </a:effectLst>
              </a:rPr>
              <a:t>3. Prince of Greed and Corruption.</a:t>
            </a:r>
          </a:p>
          <a:p>
            <a:r>
              <a:rPr lang="en-PH" sz="4000" b="1" dirty="0">
                <a:effectLst>
                  <a:outerShdw blurRad="38100" dist="38100" dir="2700000" algn="tl">
                    <a:srgbClr val="000000">
                      <a:alpha val="43137"/>
                    </a:srgbClr>
                  </a:outerShdw>
                </a:effectLst>
              </a:rPr>
              <a:t>4. Prince of Murder and Bloodshed.</a:t>
            </a:r>
          </a:p>
          <a:p>
            <a:r>
              <a:rPr lang="en-PH" sz="4000" b="1" dirty="0">
                <a:effectLst>
                  <a:outerShdw blurRad="38100" dist="38100" dir="2700000" algn="tl">
                    <a:srgbClr val="000000">
                      <a:alpha val="43137"/>
                    </a:srgbClr>
                  </a:outerShdw>
                </a:effectLst>
              </a:rPr>
              <a:t>5. Prince of Poverty.</a:t>
            </a:r>
          </a:p>
          <a:p>
            <a:r>
              <a:rPr lang="en-PH" sz="4000" b="1" dirty="0">
                <a:effectLst>
                  <a:outerShdw blurRad="38100" dist="38100" dir="2700000" algn="tl">
                    <a:srgbClr val="000000">
                      <a:alpha val="43137"/>
                    </a:srgbClr>
                  </a:outerShdw>
                </a:effectLst>
              </a:rPr>
              <a:t>6. Prince of Sickness of Sickness &amp; Disease.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EPHESIANS 6:10-18</a:t>
            </a:r>
          </a:p>
        </p:txBody>
      </p:sp>
      <p:sp>
        <p:nvSpPr>
          <p:cNvPr id="3" name="Content Placeholder 2"/>
          <p:cNvSpPr>
            <a:spLocks noGrp="1"/>
          </p:cNvSpPr>
          <p:nvPr>
            <p:ph idx="1"/>
          </p:nvPr>
        </p:nvSpPr>
        <p:spPr/>
        <p:txBody>
          <a:bodyPr>
            <a:normAutofit/>
          </a:bodyPr>
          <a:lstStyle/>
          <a:p>
            <a:r>
              <a:rPr lang="en-US" sz="4000" b="1" dirty="0">
                <a:effectLst>
                  <a:outerShdw blurRad="38100" dist="38100" dir="2700000" algn="tl">
                    <a:srgbClr val="000000">
                      <a:alpha val="43137"/>
                    </a:srgbClr>
                  </a:outerShdw>
                </a:effectLst>
              </a:rPr>
              <a:t>10  Finally, my brethren, be strong in the Lord and in the power of His might.</a:t>
            </a:r>
          </a:p>
          <a:p>
            <a:r>
              <a:rPr lang="en-US" sz="4000" b="1" dirty="0">
                <a:effectLst>
                  <a:outerShdw blurRad="38100" dist="38100" dir="2700000" algn="tl">
                    <a:srgbClr val="000000">
                      <a:alpha val="43137"/>
                    </a:srgbClr>
                  </a:outerShdw>
                </a:effectLst>
              </a:rPr>
              <a:t>11  Put on the whole armor of God, that you may be able to stand against the wiles of the devil.</a:t>
            </a:r>
          </a:p>
          <a:p>
            <a:endParaRPr lang="en-US" sz="4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388432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066800"/>
          </a:xfrm>
        </p:spPr>
        <p:txBody>
          <a:bodyPr>
            <a:normAutofit/>
          </a:bodyPr>
          <a:lstStyle/>
          <a:p>
            <a:r>
              <a:rPr lang="en-PH" sz="3900" b="1" u="sng" dirty="0">
                <a:effectLst>
                  <a:outerShdw blurRad="38100" dist="38100" dir="2700000" algn="tl">
                    <a:srgbClr val="000000">
                      <a:alpha val="43137"/>
                    </a:srgbClr>
                  </a:outerShdw>
                </a:effectLst>
              </a:rPr>
              <a:t>HOW THIS 6 PRINCE OF DARKNESS WORK?</a:t>
            </a:r>
          </a:p>
        </p:txBody>
      </p:sp>
      <p:sp>
        <p:nvSpPr>
          <p:cNvPr id="3" name="Content Placeholder 2"/>
          <p:cNvSpPr>
            <a:spLocks noGrp="1"/>
          </p:cNvSpPr>
          <p:nvPr>
            <p:ph idx="1"/>
          </p:nvPr>
        </p:nvSpPr>
        <p:spPr>
          <a:xfrm>
            <a:off x="152400" y="1295400"/>
            <a:ext cx="8839200" cy="5257800"/>
          </a:xfrm>
        </p:spPr>
        <p:txBody>
          <a:bodyPr>
            <a:normAutofit lnSpcReduction="10000"/>
          </a:bodyPr>
          <a:lstStyle/>
          <a:p>
            <a:r>
              <a:rPr lang="en-PH" sz="3600" b="1" dirty="0">
                <a:effectLst>
                  <a:outerShdw blurRad="38100" dist="38100" dir="2700000" algn="tl">
                    <a:srgbClr val="000000">
                      <a:alpha val="43137"/>
                    </a:srgbClr>
                  </a:outerShdw>
                </a:effectLst>
              </a:rPr>
              <a:t>1. RELIGIOUS PRINCE (CO-WORKER OF VIOLENCE AND MURDERS ETC.)</a:t>
            </a:r>
          </a:p>
          <a:p>
            <a:r>
              <a:rPr lang="en-PH" sz="3600" b="1" dirty="0">
                <a:effectLst>
                  <a:outerShdw blurRad="38100" dist="38100" dir="2700000" algn="tl">
                    <a:srgbClr val="000000">
                      <a:alpha val="43137"/>
                    </a:srgbClr>
                  </a:outerShdw>
                </a:effectLst>
              </a:rPr>
              <a:t>2. PRINCE OF VENGEANCE AND BITTERNESS (POLITICAL RUMORS &amp; UNFORGIVENESS)</a:t>
            </a:r>
          </a:p>
          <a:p>
            <a:pPr algn="ctr"/>
            <a:r>
              <a:rPr lang="en-PH" sz="3600" b="1" dirty="0">
                <a:effectLst>
                  <a:outerShdw blurRad="38100" dist="38100" dir="2700000" algn="tl">
                    <a:srgbClr val="000000">
                      <a:alpha val="43137"/>
                    </a:srgbClr>
                  </a:outerShdw>
                </a:effectLst>
              </a:rPr>
              <a:t>Note:  JESUS IS REQUIRING FORGIVENESS FIRST TO THE CHURCH.</a:t>
            </a:r>
          </a:p>
          <a:p>
            <a:r>
              <a:rPr lang="en-PH" sz="3600" b="1" dirty="0">
                <a:effectLst>
                  <a:outerShdw blurRad="38100" dist="38100" dir="2700000" algn="tl">
                    <a:srgbClr val="000000">
                      <a:alpha val="43137"/>
                    </a:srgbClr>
                  </a:outerShdw>
                </a:effectLst>
              </a:rPr>
              <a:t>3. PRINCE OF GREED AND CORRUPTION.</a:t>
            </a:r>
          </a:p>
          <a:p>
            <a:r>
              <a:rPr lang="en-PH" sz="3600" b="1" dirty="0">
                <a:effectLst>
                  <a:outerShdw blurRad="38100" dist="38100" dir="2700000" algn="tl">
                    <a:srgbClr val="000000">
                      <a:alpha val="43137"/>
                    </a:srgbClr>
                  </a:outerShdw>
                </a:effectLst>
              </a:rPr>
              <a:t>Note:  RISING OF PRICES BECAUSE OF GREED ETC.</a:t>
            </a:r>
          </a:p>
          <a:p>
            <a:endParaRPr lang="en-PH" sz="36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
          </a:xfrm>
        </p:spPr>
        <p:txBody>
          <a:bodyPr>
            <a:normAutofit fontScale="90000"/>
          </a:bodyPr>
          <a:lstStyle/>
          <a:p>
            <a:endParaRPr lang="en-PH" dirty="0"/>
          </a:p>
        </p:txBody>
      </p:sp>
      <p:sp>
        <p:nvSpPr>
          <p:cNvPr id="3" name="Content Placeholder 2"/>
          <p:cNvSpPr>
            <a:spLocks noGrp="1"/>
          </p:cNvSpPr>
          <p:nvPr>
            <p:ph idx="1"/>
          </p:nvPr>
        </p:nvSpPr>
        <p:spPr>
          <a:xfrm>
            <a:off x="152400" y="381000"/>
            <a:ext cx="8763000" cy="6172200"/>
          </a:xfrm>
        </p:spPr>
        <p:txBody>
          <a:bodyPr>
            <a:normAutofit/>
          </a:bodyPr>
          <a:lstStyle/>
          <a:p>
            <a:r>
              <a:rPr lang="en-PH" sz="3600" b="1" dirty="0">
                <a:effectLst>
                  <a:outerShdw blurRad="38100" dist="38100" dir="2700000" algn="tl">
                    <a:srgbClr val="000000">
                      <a:alpha val="43137"/>
                    </a:srgbClr>
                  </a:outerShdw>
                </a:effectLst>
              </a:rPr>
              <a:t>4. PRINCE OF MURDER AND BLOODSHED. EX.) MASSACRES, HOLD-UPS, KIDNAP FOR RANSOM, RUB-OUTS, SALVAGE, EXTRA-JUDECIAL KILLING, TERRORISM &amp; WAR ETC.</a:t>
            </a:r>
          </a:p>
          <a:p>
            <a:r>
              <a:rPr lang="en-PH" sz="3600" b="1" dirty="0">
                <a:effectLst>
                  <a:outerShdw blurRad="38100" dist="38100" dir="2700000" algn="tl">
                    <a:srgbClr val="000000">
                      <a:alpha val="43137"/>
                    </a:srgbClr>
                  </a:outerShdw>
                </a:effectLst>
              </a:rPr>
              <a:t>5. PRINCE OF POVERTY.  (CAUSE OF PROSTITUTION, WHITE SLAVERY, GAMBLING ETC. EL NINO &amp; LA NINA.</a:t>
            </a:r>
          </a:p>
          <a:p>
            <a:r>
              <a:rPr lang="en-PH" sz="3600" b="1" dirty="0">
                <a:effectLst>
                  <a:outerShdw blurRad="38100" dist="38100" dir="2700000" algn="tl">
                    <a:srgbClr val="000000">
                      <a:alpha val="43137"/>
                    </a:srgbClr>
                  </a:outerShdw>
                </a:effectLst>
              </a:rPr>
              <a:t>6. PRINCE OF SICKNESS &amp; DISEASE.</a:t>
            </a:r>
          </a:p>
          <a:p>
            <a:pPr>
              <a:buNone/>
            </a:pPr>
            <a:r>
              <a:rPr lang="en-PH" sz="3600" b="1" dirty="0">
                <a:effectLst>
                  <a:outerShdw blurRad="38100" dist="38100" dir="2700000" algn="tl">
                    <a:srgbClr val="000000">
                      <a:alpha val="43137"/>
                    </a:srgbClr>
                  </a:outerShdw>
                </a:effectLst>
              </a:rPr>
              <a:t>    EX.) F.M.D., MALARIA, DENGUE, AH1N1 OR INFLUENZA, ZIKA VIRUS, HIV, AIDS &amp;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pPr algn="l"/>
            <a:r>
              <a:rPr lang="en-PH" b="1" dirty="0">
                <a:effectLst>
                  <a:outerShdw blurRad="38100" dist="38100" dir="2700000" algn="tl">
                    <a:srgbClr val="000000">
                      <a:alpha val="43137"/>
                    </a:srgbClr>
                  </a:outerShdw>
                </a:effectLst>
              </a:rPr>
              <a:t>CONCLUSION:</a:t>
            </a:r>
          </a:p>
        </p:txBody>
      </p:sp>
      <p:sp>
        <p:nvSpPr>
          <p:cNvPr id="3" name="Content Placeholder 2"/>
          <p:cNvSpPr>
            <a:spLocks noGrp="1"/>
          </p:cNvSpPr>
          <p:nvPr>
            <p:ph idx="1"/>
          </p:nvPr>
        </p:nvSpPr>
        <p:spPr>
          <a:xfrm>
            <a:off x="0" y="990600"/>
            <a:ext cx="8991600" cy="5867400"/>
          </a:xfrm>
        </p:spPr>
        <p:txBody>
          <a:bodyPr>
            <a:normAutofit lnSpcReduction="10000"/>
          </a:bodyPr>
          <a:lstStyle/>
          <a:p>
            <a:r>
              <a:rPr lang="en-PH" sz="3600" b="1" dirty="0">
                <a:effectLst>
                  <a:outerShdw blurRad="38100" dist="38100" dir="2700000" algn="tl">
                    <a:srgbClr val="000000">
                      <a:alpha val="43137"/>
                    </a:srgbClr>
                  </a:outerShdw>
                </a:effectLst>
              </a:rPr>
              <a:t>THE FILIPINO PROPHETESS IS OVERWELMED OF WHAT SHE WITNESS. THAT’S WHY SHE ASKED AND INQUIRE THE LORD OF WHAT TO DO?</a:t>
            </a:r>
          </a:p>
          <a:p>
            <a:pPr algn="ctr"/>
            <a:r>
              <a:rPr lang="en-PH" sz="3600" b="1" dirty="0">
                <a:effectLst>
                  <a:outerShdw blurRad="38100" dist="38100" dir="2700000" algn="tl">
                    <a:srgbClr val="000000">
                      <a:alpha val="43137"/>
                    </a:srgbClr>
                  </a:outerShdw>
                </a:effectLst>
              </a:rPr>
              <a:t> GOD’S REPLIED AND ANSWER = (ACTUALLY GOD GAVE HER TWO ANSWER)</a:t>
            </a:r>
          </a:p>
          <a:p>
            <a:r>
              <a:rPr lang="en-PH" sz="3600" b="1" dirty="0">
                <a:effectLst>
                  <a:outerShdw blurRad="38100" dist="38100" dir="2700000" algn="tl">
                    <a:srgbClr val="000000">
                      <a:alpha val="43137"/>
                    </a:srgbClr>
                  </a:outerShdw>
                </a:effectLst>
              </a:rPr>
              <a:t>1.  2 CHRONICLES 7:14 &amp;</a:t>
            </a:r>
          </a:p>
          <a:p>
            <a:pPr algn="ctr"/>
            <a:r>
              <a:rPr lang="en-PH" sz="3600" b="1" dirty="0">
                <a:effectLst>
                  <a:outerShdw blurRad="38100" dist="38100" dir="2700000" algn="tl">
                    <a:srgbClr val="000000">
                      <a:alpha val="43137"/>
                    </a:srgbClr>
                  </a:outerShdw>
                </a:effectLst>
              </a:rPr>
              <a:t>2.  MATTHEW 11:12  (</a:t>
            </a:r>
            <a:r>
              <a:rPr lang="en-PH" b="1" dirty="0">
                <a:effectLst>
                  <a:outerShdw blurRad="38100" dist="38100" dir="2700000" algn="tl">
                    <a:srgbClr val="000000">
                      <a:alpha val="43137"/>
                    </a:srgbClr>
                  </a:outerShdw>
                </a:effectLst>
              </a:rPr>
              <a:t>THE LORD WANTS US TO ENFORCE VIOLENTLY, RADICALLY, MILITANTLY CHRIST VICTORY THROUGH OUR PRAYERS. WITH MATCHING WARFARE PRAISE &amp; WORSHIP.)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b="1" dirty="0"/>
              <a:t>2 CHRONICLES 7:14</a:t>
            </a:r>
          </a:p>
        </p:txBody>
      </p:sp>
      <p:sp>
        <p:nvSpPr>
          <p:cNvPr id="3" name="Content Placeholder 2"/>
          <p:cNvSpPr>
            <a:spLocks noGrp="1"/>
          </p:cNvSpPr>
          <p:nvPr>
            <p:ph idx="1"/>
          </p:nvPr>
        </p:nvSpPr>
        <p:spPr>
          <a:xfrm>
            <a:off x="152400" y="1600200"/>
            <a:ext cx="8763000" cy="4876800"/>
          </a:xfrm>
        </p:spPr>
        <p:txBody>
          <a:bodyPr>
            <a:normAutofit/>
          </a:bodyPr>
          <a:lstStyle/>
          <a:p>
            <a:pPr algn="ctr"/>
            <a:r>
              <a:rPr lang="en-PH" sz="4000" b="1" dirty="0"/>
              <a:t>“</a:t>
            </a:r>
            <a:r>
              <a:rPr lang="en-PH" sz="4400" b="1" dirty="0"/>
              <a:t>If My people who are called by My name will humble themselves, and pray and seek My face, and turn from their wicked ways, then I will hear from heaven, and will forgive their sin and heal their land.”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b="1" dirty="0"/>
              <a:t>MATTHEW 11:12b</a:t>
            </a:r>
          </a:p>
        </p:txBody>
      </p:sp>
      <p:sp>
        <p:nvSpPr>
          <p:cNvPr id="3" name="Content Placeholder 2"/>
          <p:cNvSpPr>
            <a:spLocks noGrp="1"/>
          </p:cNvSpPr>
          <p:nvPr>
            <p:ph idx="1"/>
          </p:nvPr>
        </p:nvSpPr>
        <p:spPr/>
        <p:txBody>
          <a:bodyPr>
            <a:normAutofit/>
          </a:bodyPr>
          <a:lstStyle/>
          <a:p>
            <a:pPr algn="ctr"/>
            <a:r>
              <a:rPr lang="en-PH" sz="4400" dirty="0"/>
              <a:t> </a:t>
            </a:r>
            <a:r>
              <a:rPr lang="en-PH" sz="4400" b="1" dirty="0"/>
              <a:t>And from the days of John the Baptist until now </a:t>
            </a:r>
            <a:r>
              <a:rPr lang="en-PH" sz="4400" b="1" u="sng" dirty="0"/>
              <a:t>the kingdom of heaven </a:t>
            </a:r>
            <a:r>
              <a:rPr lang="en-PH" sz="4400" b="1" u="sng" dirty="0" err="1"/>
              <a:t>suffereth</a:t>
            </a:r>
            <a:r>
              <a:rPr lang="en-PH" sz="4400" b="1" u="sng" dirty="0"/>
              <a:t> violence, and the violent take it by force</a:t>
            </a:r>
            <a:r>
              <a:rPr lang="en-PH" sz="4400" b="1" dirty="0"/>
              <a:t>. </a:t>
            </a:r>
          </a:p>
          <a:p>
            <a:endParaRPr lang="en-PH" sz="44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03B0B-2C68-4854-9A80-0A7A10B8930F}"/>
              </a:ext>
            </a:extLst>
          </p:cNvPr>
          <p:cNvSpPr>
            <a:spLocks noGrp="1"/>
          </p:cNvSpPr>
          <p:nvPr>
            <p:ph type="ctrTitle"/>
          </p:nvPr>
        </p:nvSpPr>
        <p:spPr>
          <a:xfrm>
            <a:off x="685800" y="914400"/>
            <a:ext cx="7772400" cy="5257800"/>
          </a:xfrm>
        </p:spPr>
        <p:txBody>
          <a:bodyPr>
            <a:normAutofit/>
          </a:bodyPr>
          <a:lstStyle/>
          <a:p>
            <a:r>
              <a:rPr lang="en-US" sz="4800" b="1" dirty="0" err="1"/>
              <a:t>Ano</a:t>
            </a:r>
            <a:r>
              <a:rPr lang="en-US" sz="4800" b="1" dirty="0"/>
              <a:t> bang </a:t>
            </a:r>
            <a:r>
              <a:rPr lang="en-US" sz="4800" b="1" dirty="0" err="1"/>
              <a:t>dahilan</a:t>
            </a:r>
            <a:r>
              <a:rPr lang="en-US" sz="4800" b="1" dirty="0"/>
              <a:t> </a:t>
            </a:r>
            <a:r>
              <a:rPr lang="en-US" sz="4800" b="1" dirty="0" err="1"/>
              <a:t>bakit</a:t>
            </a:r>
            <a:r>
              <a:rPr lang="en-US" sz="4800" b="1" dirty="0"/>
              <a:t> may </a:t>
            </a:r>
            <a:r>
              <a:rPr lang="en-US" sz="4800" b="1" dirty="0" err="1"/>
              <a:t>mga</a:t>
            </a:r>
            <a:r>
              <a:rPr lang="en-US" sz="4800" b="1" dirty="0"/>
              <a:t> </a:t>
            </a:r>
            <a:r>
              <a:rPr lang="en-US" sz="4800" b="1" dirty="0" err="1"/>
              <a:t>bumabagsak</a:t>
            </a:r>
            <a:r>
              <a:rPr lang="en-US" sz="4800" b="1" dirty="0"/>
              <a:t>, </a:t>
            </a:r>
            <a:r>
              <a:rPr lang="en-US" sz="4800" b="1" dirty="0" err="1"/>
              <a:t>natetempt</a:t>
            </a:r>
            <a:r>
              <a:rPr lang="en-US" sz="4800" b="1" dirty="0"/>
              <a:t>, o </a:t>
            </a:r>
            <a:r>
              <a:rPr lang="en-US" sz="4800" b="1" dirty="0" err="1"/>
              <a:t>natutukso</a:t>
            </a:r>
            <a:r>
              <a:rPr lang="en-US" sz="4800" b="1" dirty="0"/>
              <a:t>?</a:t>
            </a:r>
          </a:p>
        </p:txBody>
      </p:sp>
    </p:spTree>
    <p:extLst>
      <p:ext uri="{BB962C8B-B14F-4D97-AF65-F5344CB8AC3E}">
        <p14:creationId xmlns:p14="http://schemas.microsoft.com/office/powerpoint/2010/main" val="620677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266B41-084C-4513-B6AB-4FB9EA9FA108}"/>
              </a:ext>
            </a:extLst>
          </p:cNvPr>
          <p:cNvSpPr>
            <a:spLocks noGrp="1"/>
          </p:cNvSpPr>
          <p:nvPr>
            <p:ph idx="1"/>
          </p:nvPr>
        </p:nvSpPr>
        <p:spPr>
          <a:xfrm>
            <a:off x="457200" y="152400"/>
            <a:ext cx="8229600" cy="7162800"/>
          </a:xfrm>
        </p:spPr>
        <p:txBody>
          <a:bodyPr>
            <a:noAutofit/>
          </a:bodyPr>
          <a:lstStyle/>
          <a:p>
            <a:r>
              <a:rPr lang="en-US" sz="2600" b="1" dirty="0" err="1"/>
              <a:t>Mayroon</a:t>
            </a:r>
            <a:r>
              <a:rPr lang="en-US" sz="2600" b="1" dirty="0"/>
              <a:t> </a:t>
            </a:r>
            <a:r>
              <a:rPr lang="en-US" sz="2600" b="1" dirty="0" err="1"/>
              <a:t>kasing</a:t>
            </a:r>
            <a:r>
              <a:rPr lang="en-US" sz="2600" b="1" dirty="0"/>
              <a:t> TEMPTER o TUMATRABAHO</a:t>
            </a:r>
          </a:p>
          <a:p>
            <a:r>
              <a:rPr lang="en-US" sz="2600" b="1" dirty="0" err="1"/>
              <a:t>Mahina</a:t>
            </a:r>
            <a:r>
              <a:rPr lang="en-US" sz="2600" b="1" dirty="0"/>
              <a:t> ang WILL POWER kaya </a:t>
            </a:r>
            <a:r>
              <a:rPr lang="en-US" sz="2600" b="1" dirty="0" err="1"/>
              <a:t>bumibigayang</a:t>
            </a:r>
            <a:r>
              <a:rPr lang="en-US" sz="2600" b="1" dirty="0"/>
              <a:t> </a:t>
            </a:r>
            <a:r>
              <a:rPr lang="en-US" sz="2600" b="1" dirty="0" err="1"/>
              <a:t>iba</a:t>
            </a:r>
            <a:endParaRPr lang="en-US" sz="2600" b="1" dirty="0"/>
          </a:p>
          <a:p>
            <a:r>
              <a:rPr lang="en-US" sz="2600" b="1" dirty="0"/>
              <a:t>GINUSTO ( </a:t>
            </a:r>
            <a:r>
              <a:rPr lang="en-US" sz="2600" b="1" dirty="0" err="1"/>
              <a:t>nagbubulag-bulaghan</a:t>
            </a:r>
            <a:r>
              <a:rPr lang="en-US" sz="2600" b="1" dirty="0"/>
              <a:t>, </a:t>
            </a:r>
            <a:r>
              <a:rPr lang="en-US" sz="2600" b="1" dirty="0" err="1"/>
              <a:t>nagbibingi-bingiha</a:t>
            </a:r>
            <a:r>
              <a:rPr lang="en-US" sz="2600" b="1" dirty="0"/>
              <a:t>, </a:t>
            </a:r>
            <a:r>
              <a:rPr lang="en-US" sz="2600" b="1" dirty="0" err="1"/>
              <a:t>nagkukunwa-kunwarian</a:t>
            </a:r>
            <a:r>
              <a:rPr lang="en-US" sz="2600" b="1" dirty="0"/>
              <a:t>, etc. )</a:t>
            </a:r>
          </a:p>
          <a:p>
            <a:r>
              <a:rPr lang="en-US" sz="2600" b="1" dirty="0"/>
              <a:t>NAPRESSURE / NAIPIT / NAHATAK</a:t>
            </a:r>
          </a:p>
          <a:p>
            <a:r>
              <a:rPr lang="en-US" sz="2600" b="1" dirty="0"/>
              <a:t>NADAYA / NALINLANG / NAISAHAN (Hosea 4:6)</a:t>
            </a:r>
          </a:p>
          <a:p>
            <a:r>
              <a:rPr lang="en-US" sz="2600" b="1" dirty="0"/>
              <a:t>CURIOUS </a:t>
            </a:r>
          </a:p>
          <a:p>
            <a:r>
              <a:rPr lang="en-US" sz="2600" b="1" dirty="0"/>
              <a:t>KATANGAHAN</a:t>
            </a:r>
          </a:p>
          <a:p>
            <a:r>
              <a:rPr lang="en-US" sz="2600" b="1" dirty="0"/>
              <a:t>KAPABAYAAN</a:t>
            </a:r>
          </a:p>
          <a:p>
            <a:r>
              <a:rPr lang="en-US" sz="2600" b="1" dirty="0"/>
              <a:t>PANGUNGUNSINTI</a:t>
            </a:r>
          </a:p>
          <a:p>
            <a:r>
              <a:rPr lang="en-US" sz="2600" b="1" dirty="0"/>
              <a:t>NAKASANAYAN</a:t>
            </a:r>
          </a:p>
          <a:p>
            <a:r>
              <a:rPr lang="en-US" sz="2600" b="1" dirty="0"/>
              <a:t>BEWITCHED ( HYPNOTIZED, UNDERSPELL, UNDERCONTROL )</a:t>
            </a:r>
          </a:p>
          <a:p>
            <a:r>
              <a:rPr lang="en-US" sz="2600" b="1" dirty="0"/>
              <a:t>COVENANT ( TRADITION, VOWS, PLEDGE)</a:t>
            </a:r>
          </a:p>
        </p:txBody>
      </p:sp>
    </p:spTree>
    <p:extLst>
      <p:ext uri="{BB962C8B-B14F-4D97-AF65-F5344CB8AC3E}">
        <p14:creationId xmlns:p14="http://schemas.microsoft.com/office/powerpoint/2010/main" val="2155332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03B0B-2C68-4854-9A80-0A7A10B8930F}"/>
              </a:ext>
            </a:extLst>
          </p:cNvPr>
          <p:cNvSpPr>
            <a:spLocks noGrp="1"/>
          </p:cNvSpPr>
          <p:nvPr>
            <p:ph type="ctrTitle"/>
          </p:nvPr>
        </p:nvSpPr>
        <p:spPr>
          <a:xfrm>
            <a:off x="685800" y="1219200"/>
            <a:ext cx="7772400" cy="2663825"/>
          </a:xfrm>
        </p:spPr>
        <p:txBody>
          <a:bodyPr>
            <a:normAutofit/>
          </a:bodyPr>
          <a:lstStyle/>
          <a:p>
            <a:r>
              <a:rPr lang="en-US" sz="4800" b="1" dirty="0"/>
              <a:t>Weapons For Spiritual Warfare &amp; Deliverance</a:t>
            </a:r>
          </a:p>
        </p:txBody>
      </p:sp>
      <p:sp>
        <p:nvSpPr>
          <p:cNvPr id="3" name="Subtitle 2">
            <a:extLst>
              <a:ext uri="{FF2B5EF4-FFF2-40B4-BE49-F238E27FC236}">
                <a16:creationId xmlns:a16="http://schemas.microsoft.com/office/drawing/2014/main" id="{A6E973F4-80A3-459D-8689-F0DC0941F583}"/>
              </a:ext>
            </a:extLst>
          </p:cNvPr>
          <p:cNvSpPr>
            <a:spLocks noGrp="1"/>
          </p:cNvSpPr>
          <p:nvPr>
            <p:ph type="subTitle" idx="1"/>
          </p:nvPr>
        </p:nvSpPr>
        <p:spPr/>
        <p:txBody>
          <a:bodyPr/>
          <a:lstStyle/>
          <a:p>
            <a:r>
              <a:rPr lang="en-US" b="1" dirty="0">
                <a:solidFill>
                  <a:schemeClr val="tx1"/>
                </a:solidFill>
              </a:rPr>
              <a:t>Foundation Scripture:</a:t>
            </a:r>
          </a:p>
          <a:p>
            <a:r>
              <a:rPr lang="en-US" b="1" dirty="0">
                <a:solidFill>
                  <a:schemeClr val="tx1"/>
                </a:solidFill>
              </a:rPr>
              <a:t>( 2Cor. </a:t>
            </a:r>
            <a:r>
              <a:rPr lang="en-US" b="1">
                <a:solidFill>
                  <a:schemeClr val="tx1"/>
                </a:solidFill>
              </a:rPr>
              <a:t>10:3-7, </a:t>
            </a:r>
            <a:r>
              <a:rPr lang="en-US" b="1" dirty="0">
                <a:solidFill>
                  <a:schemeClr val="tx1"/>
                </a:solidFill>
              </a:rPr>
              <a:t>Jer. 50:25 )</a:t>
            </a:r>
          </a:p>
        </p:txBody>
      </p:sp>
    </p:spTree>
    <p:extLst>
      <p:ext uri="{BB962C8B-B14F-4D97-AF65-F5344CB8AC3E}">
        <p14:creationId xmlns:p14="http://schemas.microsoft.com/office/powerpoint/2010/main" val="27883366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266B41-084C-4513-B6AB-4FB9EA9FA108}"/>
              </a:ext>
            </a:extLst>
          </p:cNvPr>
          <p:cNvSpPr>
            <a:spLocks noGrp="1"/>
          </p:cNvSpPr>
          <p:nvPr>
            <p:ph idx="1"/>
          </p:nvPr>
        </p:nvSpPr>
        <p:spPr>
          <a:xfrm>
            <a:off x="457200" y="381000"/>
            <a:ext cx="8229600" cy="6324600"/>
          </a:xfrm>
        </p:spPr>
        <p:txBody>
          <a:bodyPr>
            <a:noAutofit/>
          </a:bodyPr>
          <a:lstStyle/>
          <a:p>
            <a:r>
              <a:rPr lang="en-US" sz="2400" b="1" dirty="0"/>
              <a:t>1. The Presence of the Living God (Psalms 68:1-2) </a:t>
            </a:r>
          </a:p>
          <a:p>
            <a:r>
              <a:rPr lang="en-US" sz="2400" b="1" dirty="0"/>
              <a:t>2. The Commanding Authority (Mark 1:21-28) Example when I Capture or Arrest the Enemy through Commanding Authority, we can command them to fight from each other. (2 Chronicles 20:22-23)</a:t>
            </a:r>
          </a:p>
          <a:p>
            <a:r>
              <a:rPr lang="en-US" sz="2400" b="1" dirty="0"/>
              <a:t>3. The Word of God according to Matthew 4:1-11.  Whether we quote or Sing the Word of God (1 John 3:1-2 &amp; Psalms 118:24)</a:t>
            </a:r>
          </a:p>
          <a:p>
            <a:r>
              <a:rPr lang="en-US" sz="2400" b="1" dirty="0"/>
              <a:t>4. The Powerful Name of Jesus (Mark 16:17-18 &amp; Phils.2:5-11)</a:t>
            </a:r>
          </a:p>
          <a:p>
            <a:r>
              <a:rPr lang="en-US" sz="2400" b="1" dirty="0"/>
              <a:t>5. The Whole Armor of God (</a:t>
            </a:r>
            <a:r>
              <a:rPr lang="en-US" sz="2400" b="1" dirty="0" err="1"/>
              <a:t>Ephsians</a:t>
            </a:r>
            <a:r>
              <a:rPr lang="en-US" sz="2400" b="1" dirty="0"/>
              <a:t> 6:10-18)</a:t>
            </a:r>
          </a:p>
          <a:p>
            <a:r>
              <a:rPr lang="en-US" sz="2400" b="1" dirty="0"/>
              <a:t>6. The Fire of God (Luke 9:53-56 &amp; Revelation 11:3-6)</a:t>
            </a:r>
          </a:p>
          <a:p>
            <a:r>
              <a:rPr lang="en-US" sz="2400" b="1" dirty="0"/>
              <a:t>7. The Hand of The Lord (Psalms 118:16, Hebrews 10:31 , Acts 13:6-12)</a:t>
            </a:r>
          </a:p>
        </p:txBody>
      </p:sp>
    </p:spTree>
    <p:extLst>
      <p:ext uri="{BB962C8B-B14F-4D97-AF65-F5344CB8AC3E}">
        <p14:creationId xmlns:p14="http://schemas.microsoft.com/office/powerpoint/2010/main" val="331322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266B41-084C-4513-B6AB-4FB9EA9FA108}"/>
              </a:ext>
            </a:extLst>
          </p:cNvPr>
          <p:cNvSpPr>
            <a:spLocks noGrp="1"/>
          </p:cNvSpPr>
          <p:nvPr>
            <p:ph idx="1"/>
          </p:nvPr>
        </p:nvSpPr>
        <p:spPr>
          <a:xfrm>
            <a:off x="457200" y="304800"/>
            <a:ext cx="8229600" cy="6553200"/>
          </a:xfrm>
        </p:spPr>
        <p:txBody>
          <a:bodyPr>
            <a:normAutofit/>
          </a:bodyPr>
          <a:lstStyle/>
          <a:p>
            <a:r>
              <a:rPr lang="en-US" sz="2400" b="1" dirty="0"/>
              <a:t>8. The Finger of God (Exodus 8:16-19 &amp; Luke 11:20-22)</a:t>
            </a:r>
          </a:p>
          <a:p>
            <a:r>
              <a:rPr lang="en-US" sz="2400" b="1" dirty="0"/>
              <a:t>9. The Precious Blood of Jesus (Revelation 12:11)</a:t>
            </a:r>
          </a:p>
          <a:p>
            <a:r>
              <a:rPr lang="en-US" sz="2400" b="1" dirty="0"/>
              <a:t>10. The Angles of the Lord and the Loyal sons of God (to </a:t>
            </a:r>
            <a:r>
              <a:rPr lang="en-US" sz="2400" b="1" dirty="0" err="1"/>
              <a:t>Figth</a:t>
            </a:r>
            <a:r>
              <a:rPr lang="en-US" sz="2400" b="1" dirty="0"/>
              <a:t> &amp; Punish the Enemies = Psalms 103:20, Daniel 10:12 &amp; Revelation 12:7-12) </a:t>
            </a:r>
          </a:p>
          <a:p>
            <a:r>
              <a:rPr lang="en-US" sz="2400" b="1" dirty="0"/>
              <a:t>11. The Kind of Character God is Looking For (Job 1:6-12</a:t>
            </a:r>
          </a:p>
          <a:p>
            <a:r>
              <a:rPr lang="en-US" sz="2400" b="1" dirty="0"/>
              <a:t>12. Following God’s Time Table (Genesis 1:14 Example is 1 Chronicles 20:1-8)</a:t>
            </a:r>
          </a:p>
          <a:p>
            <a:r>
              <a:rPr lang="en-US" sz="2400" b="1" dirty="0"/>
              <a:t>13. The Now Word of The Lord (The Best Weapon is to Hear &amp; Obey God’s Voice)</a:t>
            </a:r>
          </a:p>
          <a:p>
            <a:r>
              <a:rPr lang="en-US" sz="2400" b="1" dirty="0"/>
              <a:t>14. Pleading our Case in the Court of Heaven (Mark 9:17-29 &amp; Isaiah 43:26)</a:t>
            </a:r>
          </a:p>
          <a:p>
            <a:r>
              <a:rPr lang="en-US" sz="2400" b="1" dirty="0"/>
              <a:t>15. The 7 Last Days Anointing </a:t>
            </a:r>
          </a:p>
          <a:p>
            <a:pPr marL="0" indent="0">
              <a:buNone/>
            </a:pPr>
            <a:endParaRPr lang="it-IT" sz="2400" b="1" dirty="0"/>
          </a:p>
          <a:p>
            <a:pPr marL="0" indent="0">
              <a:buNone/>
            </a:pPr>
            <a:r>
              <a:rPr lang="it-IT" sz="2400" b="1" dirty="0"/>
              <a:t>Note: Isaiah 34:4, Malachi 4:1-3 &amp; Isaiah 24:21-22</a:t>
            </a:r>
            <a:endParaRPr lang="en-US" sz="2400" b="1" dirty="0"/>
          </a:p>
        </p:txBody>
      </p:sp>
    </p:spTree>
    <p:extLst>
      <p:ext uri="{BB962C8B-B14F-4D97-AF65-F5344CB8AC3E}">
        <p14:creationId xmlns:p14="http://schemas.microsoft.com/office/powerpoint/2010/main" val="181199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228600"/>
          </a:xfrm>
        </p:spPr>
        <p:txBody>
          <a:bodyPr>
            <a:normAutofit fontScale="90000"/>
          </a:bodyPr>
          <a:lstStyle/>
          <a:p>
            <a:endParaRPr lang="en-US" dirty="0"/>
          </a:p>
        </p:txBody>
      </p:sp>
      <p:sp>
        <p:nvSpPr>
          <p:cNvPr id="3" name="Content Placeholder 2"/>
          <p:cNvSpPr>
            <a:spLocks noGrp="1"/>
          </p:cNvSpPr>
          <p:nvPr>
            <p:ph idx="1"/>
          </p:nvPr>
        </p:nvSpPr>
        <p:spPr>
          <a:xfrm>
            <a:off x="228600" y="381000"/>
            <a:ext cx="8686800" cy="6172200"/>
          </a:xfrm>
        </p:spPr>
        <p:txBody>
          <a:bodyPr>
            <a:normAutofit lnSpcReduction="10000"/>
          </a:bodyPr>
          <a:lstStyle/>
          <a:p>
            <a:r>
              <a:rPr lang="en-US" sz="4000" b="1" dirty="0">
                <a:effectLst>
                  <a:outerShdw blurRad="38100" dist="38100" dir="2700000" algn="tl">
                    <a:srgbClr val="000000">
                      <a:alpha val="43137"/>
                    </a:srgbClr>
                  </a:outerShdw>
                </a:effectLst>
              </a:rPr>
              <a:t>12  For we do not wrestle against flesh and blood, but against principalities, against powers, against the rulers of the darkness of this age, against spiritual hosts of wickedness in the heavenly places.</a:t>
            </a:r>
          </a:p>
          <a:p>
            <a:r>
              <a:rPr lang="en-US" sz="4000" b="1" dirty="0">
                <a:effectLst>
                  <a:outerShdw blurRad="38100" dist="38100" dir="2700000" algn="tl">
                    <a:srgbClr val="000000">
                      <a:alpha val="43137"/>
                    </a:srgbClr>
                  </a:outerShdw>
                </a:effectLst>
              </a:rPr>
              <a:t>13  Therefore take up the whole armor of God, that you may be able to withstand in the evil day, and having done all, to stand. </a:t>
            </a:r>
          </a:p>
          <a:p>
            <a:endParaRPr lang="en-US" sz="4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809422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266B41-084C-4513-B6AB-4FB9EA9FA108}"/>
              </a:ext>
            </a:extLst>
          </p:cNvPr>
          <p:cNvSpPr>
            <a:spLocks noGrp="1"/>
          </p:cNvSpPr>
          <p:nvPr>
            <p:ph idx="1"/>
          </p:nvPr>
        </p:nvSpPr>
        <p:spPr>
          <a:xfrm>
            <a:off x="457200" y="304800"/>
            <a:ext cx="8229600" cy="6553200"/>
          </a:xfrm>
        </p:spPr>
        <p:txBody>
          <a:bodyPr>
            <a:normAutofit/>
          </a:bodyPr>
          <a:lstStyle/>
          <a:p>
            <a:pPr marL="0" indent="0" algn="ctr">
              <a:buNone/>
            </a:pPr>
            <a:r>
              <a:rPr lang="en-US" sz="4000" b="1" dirty="0"/>
              <a:t>Isaiah 24: 21 – 22 (NLT)</a:t>
            </a:r>
          </a:p>
          <a:p>
            <a:pPr marL="0" indent="0" algn="ctr">
              <a:buNone/>
            </a:pPr>
            <a:endParaRPr lang="en-US" sz="4000" b="1" dirty="0"/>
          </a:p>
          <a:p>
            <a:pPr marL="0" indent="0" algn="ctr">
              <a:buNone/>
            </a:pPr>
            <a:r>
              <a:rPr lang="en-US" sz="4000" b="1" dirty="0"/>
              <a:t>“In that day the Lord will punish the gods in the heavens and the proud rulers of the nations on earth.</a:t>
            </a:r>
          </a:p>
          <a:p>
            <a:pPr marL="0" indent="0" algn="ctr">
              <a:buNone/>
            </a:pPr>
            <a:r>
              <a:rPr lang="en-US" sz="4000" b="1" dirty="0"/>
              <a:t>They will be rounded up and put in prison. They will be shut up in prison</a:t>
            </a:r>
          </a:p>
          <a:p>
            <a:pPr marL="0" indent="0" algn="ctr">
              <a:buNone/>
            </a:pPr>
            <a:r>
              <a:rPr lang="en-US" sz="4000" b="1" dirty="0"/>
              <a:t>And will finally be punished.”</a:t>
            </a:r>
          </a:p>
          <a:p>
            <a:pPr marL="0" indent="0" algn="ctr">
              <a:buNone/>
            </a:pPr>
            <a:endParaRPr lang="en-US" sz="4000" b="1" dirty="0"/>
          </a:p>
          <a:p>
            <a:pPr marL="0" indent="0" algn="ctr">
              <a:buNone/>
            </a:pPr>
            <a:endParaRPr lang="en-US" sz="4000" b="1" dirty="0"/>
          </a:p>
        </p:txBody>
      </p:sp>
    </p:spTree>
    <p:extLst>
      <p:ext uri="{BB962C8B-B14F-4D97-AF65-F5344CB8AC3E}">
        <p14:creationId xmlns:p14="http://schemas.microsoft.com/office/powerpoint/2010/main" val="1200495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52400"/>
          </a:xfrm>
        </p:spPr>
        <p:txBody>
          <a:bodyPr>
            <a:normAutofit fontScale="90000"/>
          </a:bodyPr>
          <a:lstStyle/>
          <a:p>
            <a:endParaRPr lang="en-PH" dirty="0"/>
          </a:p>
        </p:txBody>
      </p:sp>
      <p:sp>
        <p:nvSpPr>
          <p:cNvPr id="3" name="Content Placeholder 2"/>
          <p:cNvSpPr>
            <a:spLocks noGrp="1"/>
          </p:cNvSpPr>
          <p:nvPr>
            <p:ph idx="1"/>
          </p:nvPr>
        </p:nvSpPr>
        <p:spPr>
          <a:xfrm>
            <a:off x="228600" y="609600"/>
            <a:ext cx="8610600" cy="6096000"/>
          </a:xfrm>
        </p:spPr>
        <p:txBody>
          <a:bodyPr>
            <a:normAutofit/>
          </a:bodyPr>
          <a:lstStyle/>
          <a:p>
            <a:r>
              <a:rPr lang="en-PH" sz="4000" b="1" dirty="0">
                <a:effectLst>
                  <a:outerShdw blurRad="38100" dist="38100" dir="2700000" algn="tl">
                    <a:srgbClr val="000000">
                      <a:alpha val="43137"/>
                    </a:srgbClr>
                  </a:outerShdw>
                </a:effectLst>
              </a:rPr>
              <a:t>14  Stand therefore, having girded your waist with truth, having put on the breastplate of righteousness,</a:t>
            </a:r>
          </a:p>
          <a:p>
            <a:r>
              <a:rPr lang="en-PH" sz="4000" b="1" dirty="0">
                <a:effectLst>
                  <a:outerShdw blurRad="38100" dist="38100" dir="2700000" algn="tl">
                    <a:srgbClr val="000000">
                      <a:alpha val="43137"/>
                    </a:srgbClr>
                  </a:outerShdw>
                </a:effectLst>
              </a:rPr>
              <a:t>15  and having shod your feet with the preparation of the gospel of peace;</a:t>
            </a:r>
          </a:p>
          <a:p>
            <a:r>
              <a:rPr lang="en-PH" sz="4000" b="1" dirty="0">
                <a:effectLst>
                  <a:outerShdw blurRad="38100" dist="38100" dir="2700000" algn="tl">
                    <a:srgbClr val="000000">
                      <a:alpha val="43137"/>
                    </a:srgbClr>
                  </a:outerShdw>
                </a:effectLst>
              </a:rPr>
              <a:t>16  above all, taking the shield of faith with which you will be able to quench all the fiery darts of the wicked one.</a:t>
            </a:r>
          </a:p>
          <a:p>
            <a:endParaRPr lang="en-US" b="1" dirty="0"/>
          </a:p>
          <a:p>
            <a:endParaRPr lang="en-PH" b="1" dirty="0"/>
          </a:p>
          <a:p>
            <a:pPr>
              <a:buNone/>
            </a:pPr>
            <a:endParaRPr lang="en-PH" b="1"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304800"/>
          </a:xfrm>
        </p:spPr>
        <p:txBody>
          <a:bodyPr>
            <a:normAutofit fontScale="90000"/>
          </a:bodyPr>
          <a:lstStyle/>
          <a:p>
            <a:endParaRPr lang="en-US" dirty="0"/>
          </a:p>
        </p:txBody>
      </p:sp>
      <p:sp>
        <p:nvSpPr>
          <p:cNvPr id="3" name="Content Placeholder 2"/>
          <p:cNvSpPr>
            <a:spLocks noGrp="1"/>
          </p:cNvSpPr>
          <p:nvPr>
            <p:ph idx="1"/>
          </p:nvPr>
        </p:nvSpPr>
        <p:spPr>
          <a:xfrm>
            <a:off x="304800" y="533400"/>
            <a:ext cx="8534400" cy="5867400"/>
          </a:xfrm>
        </p:spPr>
        <p:txBody>
          <a:bodyPr>
            <a:normAutofit/>
          </a:bodyPr>
          <a:lstStyle/>
          <a:p>
            <a:r>
              <a:rPr lang="en-US" sz="4000" b="1" dirty="0">
                <a:effectLst>
                  <a:outerShdw blurRad="38100" dist="38100" dir="2700000" algn="tl">
                    <a:srgbClr val="000000">
                      <a:alpha val="43137"/>
                    </a:srgbClr>
                  </a:outerShdw>
                </a:effectLst>
              </a:rPr>
              <a:t>17  And take the helmet of salvation, and the sword of the Spirit, which is the word of God;</a:t>
            </a:r>
          </a:p>
          <a:p>
            <a:r>
              <a:rPr lang="en-US" sz="4000" b="1" dirty="0">
                <a:effectLst>
                  <a:outerShdw blurRad="38100" dist="38100" dir="2700000" algn="tl">
                    <a:srgbClr val="000000">
                      <a:alpha val="43137"/>
                    </a:srgbClr>
                  </a:outerShdw>
                </a:effectLst>
              </a:rPr>
              <a:t>18  praying always with all prayer and supplication in the Spirit, being watchful to this end with all perseverance and supplication for all the saints--</a:t>
            </a:r>
          </a:p>
          <a:p>
            <a:endParaRPr lang="en-US" sz="4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76644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effectLst>
                  <a:outerShdw blurRad="38100" dist="38100" dir="2700000" algn="tl">
                    <a:srgbClr val="000000">
                      <a:alpha val="43137"/>
                    </a:srgbClr>
                  </a:outerShdw>
                </a:effectLst>
              </a:rPr>
              <a:t>INTRODUCTION:</a:t>
            </a:r>
          </a:p>
        </p:txBody>
      </p:sp>
      <p:sp>
        <p:nvSpPr>
          <p:cNvPr id="3" name="Content Placeholder 2"/>
          <p:cNvSpPr>
            <a:spLocks noGrp="1"/>
          </p:cNvSpPr>
          <p:nvPr>
            <p:ph idx="1"/>
          </p:nvPr>
        </p:nvSpPr>
        <p:spPr/>
        <p:txBody>
          <a:bodyPr>
            <a:normAutofit/>
          </a:bodyPr>
          <a:lstStyle/>
          <a:p>
            <a:r>
              <a:rPr lang="en-US" sz="4000" b="1" dirty="0"/>
              <a:t>  </a:t>
            </a:r>
            <a:r>
              <a:rPr lang="en-US" sz="4000" b="1" dirty="0">
                <a:effectLst>
                  <a:outerShdw blurRad="38100" dist="38100" dir="2700000" algn="tl">
                    <a:srgbClr val="000000">
                      <a:alpha val="43137"/>
                    </a:srgbClr>
                  </a:outerShdw>
                </a:effectLst>
              </a:rPr>
              <a:t>THE VISION, FIRST OF THE PHILIPPINES FLOATING IN THE SEA AND THEN THE COMING DARK CLOUDS WHICH IS THE SIX RULING PRINCE OF DARKNESS ASSIGN IN THE PHILIPPINES TO INVADE METRO MANILA.</a:t>
            </a:r>
          </a:p>
        </p:txBody>
      </p:sp>
    </p:spTree>
    <p:extLst>
      <p:ext uri="{BB962C8B-B14F-4D97-AF65-F5344CB8AC3E}">
        <p14:creationId xmlns:p14="http://schemas.microsoft.com/office/powerpoint/2010/main" val="571388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52400"/>
          </a:xfrm>
        </p:spPr>
        <p:txBody>
          <a:bodyPr>
            <a:normAutofit fontScale="90000"/>
          </a:bodyPr>
          <a:lstStyle/>
          <a:p>
            <a:endParaRPr lang="en-PH"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52400" y="457200"/>
            <a:ext cx="8839200" cy="6172200"/>
          </a:xfrm>
        </p:spPr>
        <p:txBody>
          <a:bodyPr>
            <a:normAutofit/>
          </a:bodyPr>
          <a:lstStyle/>
          <a:p>
            <a:pPr algn="ctr"/>
            <a:r>
              <a:rPr lang="en-PH" sz="4000" b="1" dirty="0">
                <a:effectLst>
                  <a:outerShdw blurRad="38100" dist="38100" dir="2700000" algn="tl">
                    <a:srgbClr val="000000">
                      <a:alpha val="43137"/>
                    </a:srgbClr>
                  </a:outerShdw>
                </a:effectLst>
              </a:rPr>
              <a:t>EVERY PRINCE OF DARKNESS HAS A BATALLIONS OF ARMY AND IN EVERY BATALLIONS OF ARMY OF DARKNESS THEIR IS A COMPANY AND IN EVERY COMPANY THEIR IS A PLATOONS.</a:t>
            </a:r>
          </a:p>
          <a:p>
            <a:pPr algn="ctr"/>
            <a:r>
              <a:rPr lang="en-PH" sz="4000" b="1" dirty="0">
                <a:effectLst>
                  <a:outerShdw blurRad="38100" dist="38100" dir="2700000" algn="tl">
                    <a:srgbClr val="000000">
                      <a:alpha val="43137"/>
                    </a:srgbClr>
                  </a:outerShdw>
                </a:effectLst>
              </a:rPr>
              <a:t>THEIR JOB = IS TO OPPRESS THE MINDS OF THE PEOPLE IN THE PHILIPPINES. ESPECIALLY THOSE WHO ARE IN METRO MANILA AREA.</a:t>
            </a:r>
          </a:p>
          <a:p>
            <a:endParaRPr lang="en-PH"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763000" cy="990600"/>
          </a:xfrm>
        </p:spPr>
        <p:txBody>
          <a:bodyPr>
            <a:normAutofit fontScale="90000"/>
          </a:bodyPr>
          <a:lstStyle/>
          <a:p>
            <a:br>
              <a:rPr lang="en-PH" b="1" dirty="0">
                <a:effectLst>
                  <a:outerShdw blurRad="38100" dist="38100" dir="2700000" algn="tl">
                    <a:srgbClr val="000000">
                      <a:alpha val="43137"/>
                    </a:srgbClr>
                  </a:outerShdw>
                </a:effectLst>
              </a:rPr>
            </a:br>
            <a:r>
              <a:rPr lang="en-PH" b="1" dirty="0">
                <a:effectLst>
                  <a:outerShdw blurRad="38100" dist="38100" dir="2700000" algn="tl">
                    <a:srgbClr val="000000">
                      <a:alpha val="43137"/>
                    </a:srgbClr>
                  </a:outerShdw>
                </a:effectLst>
              </a:rPr>
              <a:t>I. IS THIS DEMONIC ACTIVITY BIBLICAL? </a:t>
            </a:r>
            <a:br>
              <a:rPr lang="en-PH" b="1" dirty="0">
                <a:effectLst>
                  <a:outerShdw blurRad="38100" dist="38100" dir="2700000" algn="tl">
                    <a:srgbClr val="000000">
                      <a:alpha val="43137"/>
                    </a:srgbClr>
                  </a:outerShdw>
                </a:effectLst>
              </a:rPr>
            </a:br>
            <a:endParaRPr lang="en-PH"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4800" y="1371600"/>
            <a:ext cx="8534400" cy="5334000"/>
          </a:xfrm>
        </p:spPr>
        <p:txBody>
          <a:bodyPr>
            <a:normAutofit/>
          </a:bodyPr>
          <a:lstStyle/>
          <a:p>
            <a:r>
              <a:rPr lang="en-PH" sz="3600" b="1" dirty="0">
                <a:effectLst>
                  <a:outerShdw blurRad="38100" dist="38100" dir="2700000" algn="tl">
                    <a:srgbClr val="000000">
                      <a:alpha val="43137"/>
                    </a:srgbClr>
                  </a:outerShdw>
                </a:effectLst>
              </a:rPr>
              <a:t>A. ACCORDING TO DANIEL 10:12-13,20-21</a:t>
            </a:r>
          </a:p>
          <a:p>
            <a:pPr algn="ctr"/>
            <a:r>
              <a:rPr lang="en-PH" sz="3600" b="1" dirty="0">
                <a:effectLst>
                  <a:outerShdw blurRad="38100" dist="38100" dir="2700000" algn="tl">
                    <a:srgbClr val="000000">
                      <a:alpha val="43137"/>
                    </a:srgbClr>
                  </a:outerShdw>
                </a:effectLst>
              </a:rPr>
              <a:t>12  </a:t>
            </a:r>
            <a:r>
              <a:rPr lang="en-PH" sz="4000" b="1" dirty="0">
                <a:effectLst>
                  <a:outerShdw blurRad="38100" dist="38100" dir="2700000" algn="tl">
                    <a:srgbClr val="000000">
                      <a:alpha val="43137"/>
                    </a:srgbClr>
                  </a:outerShdw>
                </a:effectLst>
              </a:rPr>
              <a:t>Then he said to me, "Do not fear, Daniel, for from the first day that you set your heart to understand, and to humble yourself before your God, your words were heard; and I have come because of your words.”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ffectLst>
                  <a:outerShdw blurRad="38100" dist="38100" dir="2700000" algn="tl">
                    <a:srgbClr val="000000">
                      <a:alpha val="43137"/>
                    </a:srgbClr>
                  </a:outerShdw>
                </a:effectLst>
              </a:rPr>
              <a:t>DANIEL 12:13</a:t>
            </a:r>
          </a:p>
        </p:txBody>
      </p:sp>
      <p:sp>
        <p:nvSpPr>
          <p:cNvPr id="3" name="Content Placeholder 2"/>
          <p:cNvSpPr>
            <a:spLocks noGrp="1"/>
          </p:cNvSpPr>
          <p:nvPr>
            <p:ph idx="1"/>
          </p:nvPr>
        </p:nvSpPr>
        <p:spPr/>
        <p:txBody>
          <a:bodyPr>
            <a:normAutofit/>
          </a:bodyPr>
          <a:lstStyle/>
          <a:p>
            <a:pPr algn="ctr"/>
            <a:r>
              <a:rPr lang="en-US" sz="4000" b="1" dirty="0">
                <a:effectLst>
                  <a:outerShdw blurRad="38100" dist="38100" dir="2700000" algn="tl">
                    <a:srgbClr val="000000">
                      <a:alpha val="43137"/>
                    </a:srgbClr>
                  </a:outerShdw>
                </a:effectLst>
              </a:rPr>
              <a:t>But the prince of the kingdom of Persia withstood me twenty-one days; and behold, Michael, one of the chief princes, came to help me, for I had been left alone there with the kings of Persia.</a:t>
            </a:r>
          </a:p>
        </p:txBody>
      </p:sp>
    </p:spTree>
    <p:extLst>
      <p:ext uri="{BB962C8B-B14F-4D97-AF65-F5344CB8AC3E}">
        <p14:creationId xmlns:p14="http://schemas.microsoft.com/office/powerpoint/2010/main" val="1834847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2496</TotalTime>
  <Words>1737</Words>
  <Application>Microsoft Office PowerPoint</Application>
  <PresentationFormat>On-screen Show (4:3)</PresentationFormat>
  <Paragraphs>118</Paragraphs>
  <Slides>30</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THE SIX RULING PRINCE OF DARKNESS IN THE PHILIPPINES</vt:lpstr>
      <vt:lpstr>EPHESIANS 6:10-18</vt:lpstr>
      <vt:lpstr>PowerPoint Presentation</vt:lpstr>
      <vt:lpstr>PowerPoint Presentation</vt:lpstr>
      <vt:lpstr>PowerPoint Presentation</vt:lpstr>
      <vt:lpstr>INTRODUCTION:</vt:lpstr>
      <vt:lpstr>PowerPoint Presentation</vt:lpstr>
      <vt:lpstr> I. IS THIS DEMONIC ACTIVITY BIBLICAL?  </vt:lpstr>
      <vt:lpstr>DANIEL 12:13</vt:lpstr>
      <vt:lpstr> Daniel 10:20 </vt:lpstr>
      <vt:lpstr>DANIEL 10:21</vt:lpstr>
      <vt:lpstr>B. ACCORDING TO EPHESIANS 6:12 </vt:lpstr>
      <vt:lpstr>II. WHY SATAN WITH HIS COHORTS WANTS TO RULE THIS WORLD?</vt:lpstr>
      <vt:lpstr>2. JESUS SAID ALSO IN JOHN 10:10</vt:lpstr>
      <vt:lpstr>III. SATAN DONT WANT ALL MANKIND TO BE SAVED AND TO BE USED BY GOD.</vt:lpstr>
      <vt:lpstr>2 CORINTHIANS 4:4</vt:lpstr>
      <vt:lpstr>2. BY SNATCHING (OR STEALING) THE WORD TO THE HEARERS. (ACCORDING TO LUKE 8:11-12) </vt:lpstr>
      <vt:lpstr>IV. SATAN’S GREATEST NIGHTMARE IS THAT YOU MIGHT BECOME DOERS OF THE WORD, AND ESPECIALLY BE USED BY GOD.</vt:lpstr>
      <vt:lpstr>THE SIX RULING PRINCE OF DARKNESS:</vt:lpstr>
      <vt:lpstr>HOW THIS 6 PRINCE OF DARKNESS WORK?</vt:lpstr>
      <vt:lpstr>PowerPoint Presentation</vt:lpstr>
      <vt:lpstr>CONCLUSION:</vt:lpstr>
      <vt:lpstr>2 CHRONICLES 7:14</vt:lpstr>
      <vt:lpstr>MATTHEW 11:12b</vt:lpstr>
      <vt:lpstr>Ano bang dahilan bakit may mga bumabagsak, natetempt, o natutukso?</vt:lpstr>
      <vt:lpstr>PowerPoint Presentation</vt:lpstr>
      <vt:lpstr>Weapons For Spiritual Warfare &amp; Deliverance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SIX RULING PRINCE OF DARKNESS IN THE PHILIPPINES</dc:title>
  <dc:creator>Windows User</dc:creator>
  <cp:lastModifiedBy>Sean Maxwel Catuiza</cp:lastModifiedBy>
  <cp:revision>28</cp:revision>
  <dcterms:created xsi:type="dcterms:W3CDTF">2010-08-12T13:39:08Z</dcterms:created>
  <dcterms:modified xsi:type="dcterms:W3CDTF">2021-09-01T14:16:38Z</dcterms:modified>
</cp:coreProperties>
</file>